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73" r:id="rId3"/>
    <p:sldId id="276" r:id="rId4"/>
    <p:sldId id="275" r:id="rId5"/>
    <p:sldId id="274" r:id="rId6"/>
    <p:sldId id="277" r:id="rId7"/>
    <p:sldId id="278" r:id="rId8"/>
    <p:sldId id="288" r:id="rId9"/>
    <p:sldId id="281" r:id="rId10"/>
    <p:sldId id="282" r:id="rId11"/>
    <p:sldId id="283" r:id="rId12"/>
    <p:sldId id="284" r:id="rId13"/>
    <p:sldId id="287" r:id="rId14"/>
    <p:sldId id="285" r:id="rId15"/>
    <p:sldId id="286" r:id="rId16"/>
    <p:sldId id="289" r:id="rId17"/>
    <p:sldId id="290" r:id="rId18"/>
    <p:sldId id="291" r:id="rId19"/>
    <p:sldId id="292" r:id="rId20"/>
    <p:sldId id="293" r:id="rId21"/>
    <p:sldId id="294" r:id="rId22"/>
    <p:sldId id="295" r:id="rId23"/>
    <p:sldId id="296" r:id="rId24"/>
    <p:sldId id="297" r:id="rId25"/>
    <p:sldId id="298" r:id="rId26"/>
    <p:sldId id="312" r:id="rId27"/>
    <p:sldId id="313" r:id="rId28"/>
    <p:sldId id="314" r:id="rId29"/>
    <p:sldId id="315" r:id="rId30"/>
    <p:sldId id="316" r:id="rId31"/>
    <p:sldId id="317" r:id="rId32"/>
    <p:sldId id="318" r:id="rId33"/>
    <p:sldId id="319" r:id="rId34"/>
    <p:sldId id="320" r:id="rId35"/>
    <p:sldId id="321" r:id="rId36"/>
    <p:sldId id="322" r:id="rId37"/>
    <p:sldId id="279" r:id="rId38"/>
    <p:sldId id="280" r:id="rId39"/>
    <p:sldId id="300" r:id="rId40"/>
    <p:sldId id="302" r:id="rId41"/>
    <p:sldId id="304" r:id="rId42"/>
    <p:sldId id="307" r:id="rId43"/>
    <p:sldId id="308" r:id="rId44"/>
    <p:sldId id="309" r:id="rId45"/>
    <p:sldId id="306" r:id="rId46"/>
    <p:sldId id="310" r:id="rId47"/>
    <p:sldId id="311"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03" r:id="rId64"/>
    <p:sldId id="270" r:id="rId65"/>
    <p:sldId id="271" r:id="rId66"/>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84615" autoAdjust="0"/>
  </p:normalViewPr>
  <p:slideViewPr>
    <p:cSldViewPr snapToGrid="0">
      <p:cViewPr varScale="1">
        <p:scale>
          <a:sx n="35" d="100"/>
          <a:sy n="35" d="100"/>
        </p:scale>
        <p:origin x="912" y="64"/>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2165456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390717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192787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4018266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122790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3491644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1817861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2604001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518751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4014528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239652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2958435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360549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70652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691287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3981081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2261432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1572430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1552602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4072859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1609789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1258542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124953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348159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7892177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424727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24127543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13466375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388029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60039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extLst>
      <p:ext uri="{BB962C8B-B14F-4D97-AF65-F5344CB8AC3E}">
        <p14:creationId xmlns:p14="http://schemas.microsoft.com/office/powerpoint/2010/main" val="130848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418517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4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png"/><Relationship Id="rId7"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50.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9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50.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607427" y="3256558"/>
            <a:ext cx="18160999"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XX</a:t>
            </a: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XX</a:t>
            </a:r>
            <a:r>
              <a:rPr lang="en-US" sz="4500" b="1" i="0" u="none" strike="noStrike" cap="none" dirty="0">
                <a:solidFill>
                  <a:schemeClr val="lt1"/>
                </a:solidFill>
                <a:latin typeface="Times New Roman"/>
                <a:ea typeface="Times New Roman"/>
                <a:cs typeface="Times New Roman"/>
                <a:sym typeface="Times New Roman"/>
              </a:rPr>
              <a:t>.202</a:t>
            </a:r>
            <a:r>
              <a:rPr lang="tr-TR" sz="4500" b="1" i="0" u="none" strike="noStrike" cap="none" dirty="0">
                <a:solidFill>
                  <a:schemeClr val="lt1"/>
                </a:solidFill>
                <a:latin typeface="Times New Roman"/>
                <a:ea typeface="Times New Roman"/>
                <a:cs typeface="Times New Roman"/>
                <a:sym typeface="Times New Roman"/>
              </a:rPr>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en-US" sz="4000" dirty="0">
                <a:solidFill>
                  <a:schemeClr val="tx1"/>
                </a:solidFill>
                <a:latin typeface="Times New Roman"/>
                <a:ea typeface="Times New Roman"/>
                <a:cs typeface="Times New Roman"/>
                <a:sym typeface="Times New Roman"/>
              </a:rPr>
              <a:t>Switching </a:t>
            </a:r>
            <a:r>
              <a:rPr lang="tr-TR" sz="4000" dirty="0">
                <a:solidFill>
                  <a:schemeClr val="tx1"/>
                </a:solidFill>
                <a:latin typeface="Times New Roman"/>
                <a:ea typeface="Times New Roman"/>
                <a:cs typeface="Times New Roman"/>
                <a:sym typeface="Times New Roman"/>
              </a:rPr>
              <a:t>Kontrol</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Tree>
    <p:extLst>
      <p:ext uri="{BB962C8B-B14F-4D97-AF65-F5344CB8AC3E}">
        <p14:creationId xmlns:p14="http://schemas.microsoft.com/office/powerpoint/2010/main" val="215577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8136A654-0D34-4EEA-9038-330AE2F16B98}"/>
                  </a:ext>
                </a:extLst>
              </p:cNvPr>
              <p:cNvSpPr txBox="1"/>
              <p:nvPr/>
            </p:nvSpPr>
            <p:spPr>
              <a:xfrm>
                <a:off x="941891" y="3402399"/>
                <a:ext cx="19971328" cy="4505657"/>
              </a:xfrm>
              <a:prstGeom prst="rect">
                <a:avLst/>
              </a:prstGeom>
              <a:noFill/>
            </p:spPr>
            <p:txBody>
              <a:bodyPr wrap="square" rtlCol="0">
                <a:spAutoFit/>
              </a:bodyPr>
              <a:lstStyle/>
              <a:p>
                <a:r>
                  <a:rPr lang="tr-TR" sz="4000" dirty="0">
                    <a:effectLst/>
                    <a:latin typeface="Times New Roman" panose="02020603050405020304" pitchFamily="18" charset="0"/>
                    <a:ea typeface="Aptos"/>
                    <a:cs typeface="Times New Roman" panose="02020603050405020304" pitchFamily="18" charset="0"/>
                  </a:rPr>
                  <a:t>Lemma 2’de eld</a:t>
                </a:r>
                <a:r>
                  <a:rPr lang="tr-TR" sz="4000" dirty="0">
                    <a:latin typeface="Times New Roman" panose="02020603050405020304" pitchFamily="18" charset="0"/>
                    <a:ea typeface="Aptos"/>
                    <a:cs typeface="Times New Roman" panose="02020603050405020304" pitchFamily="18" charset="0"/>
                  </a:rPr>
                  <a:t>e edilen limit </a:t>
                </a:r>
                <a:r>
                  <a:rPr lang="tr-TR" sz="4000" dirty="0" err="1">
                    <a:latin typeface="Times New Roman" panose="02020603050405020304" pitchFamily="18" charset="0"/>
                    <a:ea typeface="Aptos"/>
                    <a:cs typeface="Times New Roman" panose="02020603050405020304" pitchFamily="18" charset="0"/>
                  </a:rPr>
                  <a:t>elipsodine</a:t>
                </a:r>
                <a:r>
                  <a:rPr lang="tr-TR" sz="4000" dirty="0">
                    <a:latin typeface="Times New Roman" panose="02020603050405020304" pitchFamily="18" charset="0"/>
                    <a:ea typeface="Aptos"/>
                    <a:cs typeface="Times New Roman" panose="02020603050405020304" pitchFamily="18" charset="0"/>
                  </a:rPr>
                  <a:t> göre Lyapunov enerjisi aşağıdaki denklem ile ifade edilebilir.</a:t>
                </a:r>
                <a:endParaRPr lang="tr-TR" sz="40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Aptos"/>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tr-TR" sz="4000" b="0" i="1" smtClean="0">
                          <a:effectLst/>
                          <a:latin typeface="Cambria Math" panose="02040503050406030204" pitchFamily="18" charset="0"/>
                          <a:ea typeface="Aptos"/>
                          <a:cs typeface="Times New Roman" panose="02020603050405020304" pitchFamily="18" charset="0"/>
                        </a:rPr>
                        <m:t>𝐿𝑦𝑎𝑝𝑢𝑛𝑜𝑣</m:t>
                      </m:r>
                      <m:r>
                        <a:rPr lang="tr-TR" sz="4000" b="0" i="1" smtClean="0">
                          <a:effectLst/>
                          <a:latin typeface="Cambria Math" panose="02040503050406030204" pitchFamily="18" charset="0"/>
                          <a:ea typeface="Aptos"/>
                          <a:cs typeface="Times New Roman" panose="02020603050405020304" pitchFamily="18" charset="0"/>
                        </a:rPr>
                        <m:t> </m:t>
                      </m:r>
                      <m:r>
                        <a:rPr lang="tr-TR" sz="4000" b="0" i="1" smtClean="0">
                          <a:effectLst/>
                          <a:latin typeface="Cambria Math" panose="02040503050406030204" pitchFamily="18" charset="0"/>
                          <a:ea typeface="Aptos"/>
                          <a:cs typeface="Times New Roman" panose="02020603050405020304" pitchFamily="18" charset="0"/>
                        </a:rPr>
                        <m:t>𝐸𝑛𝑒𝑟𝑗𝑖𝑠𝑖</m:t>
                      </m:r>
                      <m:r>
                        <a:rPr lang="tr-TR" sz="4000" i="1" smtClean="0">
                          <a:effectLst/>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𝑃𝑎𝑟𝑎𝑚𝑒𝑡𝑟𝑒</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𝑃𝑎𝑦𝚤</m:t>
                      </m:r>
                      <m:r>
                        <a:rPr lang="tr-TR" sz="4000" b="0" i="1" smtClean="0">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𝐾𝑢𝑎𝑛𝑡𝑖𝑧𝑎𝑠𝑦𝑜𝑛</m:t>
                      </m:r>
                      <m:r>
                        <a:rPr lang="tr-TR" sz="4000" i="1">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𝐵𝑜𝑧𝑢𝑐𝑢</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𝐸𝑡𝑘𝑖𝑠𝑖</m:t>
                      </m:r>
                    </m:oMath>
                  </m:oMathPara>
                </a14:m>
                <a:endParaRPr lang="tr-TR" sz="40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smtClean="0">
                          <a:effectLst/>
                          <a:latin typeface="Cambria Math" panose="02040503050406030204" pitchFamily="18" charset="0"/>
                          <a:ea typeface="Aptos"/>
                          <a:cs typeface="Times New Roman" panose="02020603050405020304" pitchFamily="18" charset="0"/>
                        </a:rPr>
                        <m:t>𝑉</m:t>
                      </m:r>
                      <m:d>
                        <m:dPr>
                          <m:ctrlPr>
                            <a:rPr lang="tr-TR" sz="4000" i="1">
                              <a:effectLst/>
                              <a:latin typeface="Cambria Math" panose="02040503050406030204" pitchFamily="18" charset="0"/>
                              <a:cs typeface="Times New Roman" panose="02020603050405020304" pitchFamily="18" charset="0"/>
                            </a:rPr>
                          </m:ctrlPr>
                        </m:dPr>
                        <m:e>
                          <m:r>
                            <a:rPr lang="tr-TR" sz="4000" i="1">
                              <a:effectLst/>
                              <a:latin typeface="Cambria Math" panose="02040503050406030204" pitchFamily="18" charset="0"/>
                              <a:ea typeface="Aptos"/>
                              <a:cs typeface="Times New Roman" panose="02020603050405020304" pitchFamily="18" charset="0"/>
                            </a:rPr>
                            <m:t>𝑥</m:t>
                          </m:r>
                          <m:r>
                            <a:rPr lang="tr-TR" sz="4000" i="1">
                              <a:effectLst/>
                              <a:latin typeface="Cambria Math" panose="02040503050406030204" pitchFamily="18" charset="0"/>
                              <a:ea typeface="Aptos"/>
                              <a:cs typeface="Times New Roman" panose="02020603050405020304" pitchFamily="18" charset="0"/>
                            </a:rPr>
                            <m:t>,</m:t>
                          </m:r>
                          <m:r>
                            <a:rPr lang="tr-TR" sz="4000" i="1">
                              <a:effectLst/>
                              <a:latin typeface="Cambria Math" panose="02040503050406030204" pitchFamily="18" charset="0"/>
                              <a:ea typeface="Aptos"/>
                              <a:cs typeface="Times New Roman" panose="02020603050405020304" pitchFamily="18" charset="0"/>
                            </a:rPr>
                            <m:t>𝜃</m:t>
                          </m:r>
                        </m:e>
                      </m:d>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𝛾</m:t>
                          </m:r>
                        </m:sub>
                      </m:sSub>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𝑤</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𝑤</m:t>
                              </m:r>
                            </m:sub>
                          </m:sSub>
                        </m:e>
                        <m:sup>
                          <m:r>
                            <a:rPr lang="tr-TR" sz="4000" i="1">
                              <a:effectLst/>
                              <a:latin typeface="Cambria Math" panose="02040503050406030204" pitchFamily="18" charset="0"/>
                              <a:ea typeface="Aptos"/>
                              <a:cs typeface="Times New Roman" panose="02020603050405020304" pitchFamily="18" charset="0"/>
                            </a:rPr>
                            <m:t>2</m:t>
                          </m:r>
                        </m:sup>
                      </m:sSup>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𝑒</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𝑒</m:t>
                              </m:r>
                            </m:sub>
                          </m:sSub>
                        </m:e>
                        <m:sup>
                          <m:r>
                            <a:rPr lang="tr-TR" sz="4000" i="1">
                              <a:effectLst/>
                              <a:latin typeface="Cambria Math" panose="02040503050406030204" pitchFamily="18" charset="0"/>
                              <a:ea typeface="Aptos"/>
                              <a:cs typeface="Times New Roman" panose="02020603050405020304" pitchFamily="18" charset="0"/>
                            </a:rPr>
                            <m:t>2</m:t>
                          </m:r>
                        </m:sup>
                      </m:sSup>
                    </m:oMath>
                  </m:oMathPara>
                </a14:m>
                <a:endParaRPr lang="tr-TR" sz="4000" dirty="0"/>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Buna göre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 veya bozucu düştükçe, limit elipsoidi küçülür. </a:t>
                </a:r>
              </a:p>
            </p:txBody>
          </p:sp>
        </mc:Choice>
        <mc:Fallback>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891" y="3402399"/>
                <a:ext cx="19971328" cy="4505657"/>
              </a:xfrm>
              <a:prstGeom prst="rect">
                <a:avLst/>
              </a:prstGeom>
              <a:blipFill>
                <a:blip r:embed="rId5"/>
                <a:stretch>
                  <a:fillRect l="-1099" t="-2436" b="-4871"/>
                </a:stretch>
              </a:blipFill>
            </p:spPr>
            <p:txBody>
              <a:bodyPr/>
              <a:lstStyle/>
              <a:p>
                <a:r>
                  <a:rPr lang="tr-TR">
                    <a:noFill/>
                  </a:rPr>
                  <a:t> </a:t>
                </a:r>
              </a:p>
            </p:txBody>
          </p:sp>
        </mc:Fallback>
      </mc:AlternateContent>
    </p:spTree>
    <p:extLst>
      <p:ext uri="{BB962C8B-B14F-4D97-AF65-F5344CB8AC3E}">
        <p14:creationId xmlns:p14="http://schemas.microsoft.com/office/powerpoint/2010/main" val="1867360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1062692" y="1713180"/>
                <a:ext cx="19328428" cy="8970020"/>
              </a:xfrm>
              <a:prstGeom prst="rect">
                <a:avLst/>
              </a:prstGeom>
              <a:noFill/>
            </p:spPr>
            <p:txBody>
              <a:bodyPr wrap="square" rtlCol="0">
                <a:spAutoFit/>
              </a:bodyPr>
              <a:lstStyle/>
              <a:p>
                <a:pPr>
                  <a:lnSpc>
                    <a:spcPct val="115000"/>
                  </a:lnSpc>
                  <a:spcAft>
                    <a:spcPts val="800"/>
                  </a:spcAft>
                </a:pPr>
                <a:r>
                  <a:rPr lang="tr-TR" sz="4000" b="1" kern="100" dirty="0">
                    <a:effectLst/>
                    <a:latin typeface="Times New Roman" panose="02020603050405020304" pitchFamily="18" charset="0"/>
                    <a:ea typeface="Aptos"/>
                    <a:cs typeface="Times New Roman" panose="02020603050405020304" pitchFamily="18" charset="0"/>
                  </a:rPr>
                  <a:t>Dinamik </a:t>
                </a:r>
                <a:r>
                  <a:rPr lang="tr-TR" sz="4000" b="1" kern="100" dirty="0" err="1">
                    <a:effectLst/>
                    <a:latin typeface="Times New Roman" panose="02020603050405020304" pitchFamily="18" charset="0"/>
                    <a:ea typeface="Aptos"/>
                    <a:cs typeface="Times New Roman" panose="02020603050405020304" pitchFamily="18" charset="0"/>
                  </a:rPr>
                  <a:t>Kuantizörlü</a:t>
                </a:r>
                <a:r>
                  <a:rPr lang="tr-TR" sz="4000" b="1" kern="100" dirty="0">
                    <a:effectLst/>
                    <a:latin typeface="Times New Roman" panose="02020603050405020304" pitchFamily="18" charset="0"/>
                    <a:ea typeface="Aptos"/>
                    <a:cs typeface="Times New Roman" panose="02020603050405020304" pitchFamily="18" charset="0"/>
                  </a:rPr>
                  <a:t> Uyarlama Kuralı</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Çıkışın </a:t>
                </a:r>
                <a:r>
                  <a:rPr lang="tr-TR" sz="4000" kern="100" dirty="0" err="1">
                    <a:effectLst/>
                    <a:latin typeface="Times New Roman" panose="02020603050405020304" pitchFamily="18" charset="0"/>
                    <a:ea typeface="Aptos"/>
                    <a:cs typeface="Times New Roman" panose="02020603050405020304" pitchFamily="18" charset="0"/>
                  </a:rPr>
                  <a:t>kuantize</a:t>
                </a:r>
                <a:r>
                  <a:rPr lang="tr-TR" sz="4000" kern="100" dirty="0">
                    <a:effectLst/>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𝜃</m:t>
                          </m:r>
                        </m:e>
                        <m:sup>
                          <m:r>
                            <a:rPr lang="tr-TR" sz="4000" i="1" kern="100">
                              <a:effectLst/>
                              <a:latin typeface="Cambria Math" panose="02040503050406030204" pitchFamily="18" charset="0"/>
                              <a:ea typeface="Aptos"/>
                              <a:cs typeface="Arial" panose="020B0604020202020204" pitchFamily="34" charset="0"/>
                            </a:rPr>
                            <m:t>𝑇</m:t>
                          </m:r>
                        </m:sup>
                      </m:sSup>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latin typeface="Times New Roman" panose="02020603050405020304" pitchFamily="18" charset="0"/>
                    <a:ea typeface="Aptos"/>
                    <a:cs typeface="Times New Roman" panose="02020603050405020304" pitchFamily="18" charset="0"/>
                  </a:rPr>
                  <a:t>Buna göre her </a:t>
                </a:r>
                <a:r>
                  <a:rPr lang="tr-TR" sz="4000" kern="100" dirty="0" err="1">
                    <a:latin typeface="Times New Roman" panose="02020603050405020304" pitchFamily="18" charset="0"/>
                    <a:ea typeface="Aptos"/>
                    <a:cs typeface="Times New Roman" panose="02020603050405020304" pitchFamily="18" charset="0"/>
                  </a:rPr>
                  <a:t>zoom</a:t>
                </a:r>
                <a:r>
                  <a:rPr lang="tr-TR" sz="4000"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endParaRPr lang="tr-TR" sz="4000" kern="100" dirty="0">
                  <a:effectLst/>
                  <a:latin typeface="Times New Roman" panose="02020603050405020304" pitchFamily="18" charset="0"/>
                  <a:ea typeface="Aptos"/>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oMath>
                </a14:m>
                <a:r>
                  <a:rPr lang="tr-TR" sz="4000" kern="100" dirty="0">
                    <a:effectLst/>
                    <a:latin typeface="Times New Roman" panose="02020603050405020304" pitchFamily="18" charset="0"/>
                    <a:ea typeface="Aptos"/>
                    <a:cs typeface="Times New Roman" panose="02020603050405020304" pitchFamily="18" charset="0"/>
                  </a:rPr>
                  <a:t> </a:t>
                </a:r>
                <a:r>
                  <a:rPr lang="tr-TR" sz="4000" kern="100" dirty="0" err="1">
                    <a:effectLst/>
                    <a:latin typeface="Times New Roman" panose="02020603050405020304" pitchFamily="18" charset="0"/>
                    <a:ea typeface="Aptos"/>
                    <a:cs typeface="Times New Roman" panose="02020603050405020304" pitchFamily="18" charset="0"/>
                  </a:rPr>
                  <a:t>anahtarlanınca</a:t>
                </a:r>
                <a:r>
                  <a:rPr lang="tr-TR" sz="4000" kern="100" dirty="0">
                    <a:effectLst/>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Aptos"/>
                              <a:cs typeface="Times New Roman" panose="02020603050405020304" pitchFamily="18" charset="0"/>
                            </a:rPr>
                          </m:ctrlPr>
                        </m:accPr>
                        <m:e>
                          <m:r>
                            <a:rPr lang="tr-TR" sz="4000" i="1" kern="100">
                              <a:effectLst/>
                              <a:latin typeface="Cambria Math" panose="02040503050406030204" pitchFamily="18" charset="0"/>
                              <a:ea typeface="Aptos"/>
                              <a:cs typeface="Times New Roman" panose="02020603050405020304" pitchFamily="18" charset="0"/>
                            </a:rPr>
                            <m:t>𝜃</m:t>
                          </m:r>
                        </m:e>
                      </m:acc>
                      <m:d>
                        <m:dPr>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𝑡</m:t>
                          </m:r>
                        </m:e>
                      </m:d>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𝛾</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sSub>
                        <m:sSubPr>
                          <m:ctrlPr>
                            <a:rPr lang="tr-TR" sz="4000" i="1" kern="100">
                              <a:effectLst/>
                              <a:latin typeface="Cambria Math" panose="02040503050406030204" pitchFamily="18" charset="0"/>
                              <a:ea typeface="Aptos"/>
                              <a:cs typeface="Arial" panose="020B0604020202020204" pitchFamily="34" charset="0"/>
                            </a:rPr>
                          </m:ctrlPr>
                        </m:sSubPr>
                        <m:e>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𝑞</m:t>
                              </m:r>
                            </m:e>
                            <m:sup>
                              <m:r>
                                <a:rPr lang="tr-TR" sz="4000" i="1" kern="100">
                                  <a:effectLst/>
                                  <a:latin typeface="Cambria Math" panose="02040503050406030204" pitchFamily="18" charset="0"/>
                                  <a:ea typeface="Aptos"/>
                                  <a:cs typeface="Arial" panose="020B0604020202020204" pitchFamily="34" charset="0"/>
                                </a:rPr>
                                <m:t>𝑇</m:t>
                              </m:r>
                            </m:sup>
                          </m:sSup>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r>
                        <a:rPr lang="tr-TR" sz="4000" i="1" kern="100">
                          <a:effectLst/>
                          <a:latin typeface="Cambria Math" panose="02040503050406030204" pitchFamily="18" charset="0"/>
                          <a:ea typeface="Aptos"/>
                          <a:cs typeface="Arial" panose="020B0604020202020204" pitchFamily="34" charset="0"/>
                        </a:rPr>
                        <m:t>𝑔</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Times New Roman" panose="02020603050405020304" pitchFamily="18" charset="0"/>
                        </a:rPr>
                        <m:t>𝜃</m:t>
                      </m:r>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𝑡</m:t>
                      </m:r>
                      <m:r>
                        <a:rPr lang="tr-TR" sz="4000" i="1" kern="100">
                          <a:effectLst/>
                          <a:latin typeface="Cambria Math" panose="02040503050406030204" pitchFamily="18" charset="0"/>
                          <a:ea typeface="Aptos"/>
                          <a:cs typeface="Times New Roman" panose="02020603050405020304" pitchFamily="18" charset="0"/>
                        </a:rPr>
                        <m:t>)</m:t>
                      </m:r>
                    </m:oMath>
                  </m:oMathPara>
                </a14:m>
                <a:endParaRPr lang="tr-TR" sz="4000" kern="100" dirty="0">
                  <a:effectLst/>
                  <a:latin typeface="Aptos"/>
                  <a:ea typeface="Aptos"/>
                  <a:cs typeface="Arial" panose="020B0604020202020204" pitchFamily="34" charset="0"/>
                </a:endParaRPr>
              </a:p>
              <a:p>
                <a:endParaRPr lang="tr-TR" sz="4000" dirty="0"/>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692" y="1713180"/>
                <a:ext cx="19328428" cy="8970020"/>
              </a:xfrm>
              <a:prstGeom prst="rect">
                <a:avLst/>
              </a:prstGeom>
              <a:blipFill>
                <a:blip r:embed="rId5"/>
                <a:stretch>
                  <a:fillRect l="-1104" t="-816" r="-1356"/>
                </a:stretch>
              </a:blipFill>
            </p:spPr>
            <p:txBody>
              <a:bodyPr/>
              <a:lstStyle/>
              <a:p>
                <a:r>
                  <a:rPr lang="tr-TR">
                    <a:noFill/>
                  </a:rPr>
                  <a:t> </a:t>
                </a:r>
              </a:p>
            </p:txBody>
          </p:sp>
        </mc:Fallback>
      </mc:AlternateContent>
    </p:spTree>
    <p:extLst>
      <p:ext uri="{BB962C8B-B14F-4D97-AF65-F5344CB8AC3E}">
        <p14:creationId xmlns:p14="http://schemas.microsoft.com/office/powerpoint/2010/main" val="3566480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704563" y="2361148"/>
                <a:ext cx="20445984" cy="8894486"/>
              </a:xfrm>
              <a:prstGeom prst="rect">
                <a:avLst/>
              </a:prstGeom>
              <a:noFill/>
            </p:spPr>
            <p:txBody>
              <a:bodyPr wrap="square" rtlCol="0">
                <a:spAutoFit/>
              </a:bodyPr>
              <a:lstStyle/>
              <a:p>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Koşulu</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(0),</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(0)</m:t>
                          </m:r>
                        </m:e>
                      </m:d>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m:oMathPara>
                </a14:m>
                <a:endParaRPr lang="tr-TR" sz="4000" dirty="0">
                  <a:latin typeface="Cambria Math" panose="02040503050406030204" pitchFamily="18" charset="0"/>
                  <a:ea typeface="Cambria Math" panose="02040503050406030204" pitchFamily="18" charset="0"/>
                </a:endParaRPr>
              </a:p>
              <a:p>
                <a:pPr/>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0" i="1"/>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pPr/>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𝑀</m:t>
                              </m:r>
                            </m:e>
                            <m:sup>
                              <m:r>
                                <a:rPr lang="tr-TR" sz="4000" i="1">
                                  <a:latin typeface="Cambria Math" panose="02040503050406030204" pitchFamily="18" charset="0"/>
                                  <a:ea typeface="Cambria Math" panose="02040503050406030204" pitchFamily="18" charset="0"/>
                                </a:rPr>
                                <m:t>2</m:t>
                              </m:r>
                            </m:sup>
                          </m:sSup>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𝜆</m:t>
                              </m:r>
                            </m:e>
                            <m:sub>
                              <m:r>
                                <a:rPr lang="tr-TR" sz="4000" i="1">
                                  <a:latin typeface="Cambria Math" panose="02040503050406030204" pitchFamily="18" charset="0"/>
                                  <a:ea typeface="Cambria Math" panose="02040503050406030204" pitchFamily="18" charset="0"/>
                                </a:rPr>
                                <m:t>𝑝</m:t>
                              </m:r>
                            </m:sub>
                          </m:sSub>
                        </m:num>
                        <m:den>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𝛬</m:t>
                                  </m:r>
                                </m:e>
                                <m:sub>
                                  <m:r>
                                    <a:rPr lang="tr-TR" sz="4000" i="1">
                                      <a:latin typeface="Cambria Math" panose="02040503050406030204" pitchFamily="18" charset="0"/>
                                      <a:ea typeface="Cambria Math" panose="02040503050406030204" pitchFamily="18" charset="0"/>
                                    </a:rPr>
                                    <m:t>𝐶</m:t>
                                  </m:r>
                                </m:sub>
                              </m:sSub>
                            </m:e>
                            <m:sup>
                              <m:r>
                                <a:rPr lang="tr-TR" sz="4000" i="1">
                                  <a:latin typeface="Cambria Math" panose="02040503050406030204" pitchFamily="18" charset="0"/>
                                  <a:ea typeface="Cambria Math" panose="02040503050406030204" pitchFamily="18" charset="0"/>
                                </a:rPr>
                                <m:t>2</m:t>
                              </m:r>
                            </m:sup>
                          </m:sSup>
                        </m:den>
                      </m:f>
                      <m:r>
                        <a:rPr lang="tr-TR" sz="4000" b="0" i="0" smtClean="0">
                          <a:latin typeface="Cambria Math" panose="02040503050406030204" pitchFamily="18" charset="0"/>
                          <a:ea typeface="Cambria Math" panose="02040503050406030204" pitchFamily="18" charset="0"/>
                        </a:rPr>
                        <m:t>,  </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𝑦</m:t>
                              </m:r>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tr-TR" sz="4000" i="1" kern="100">
                              <a:effectLst/>
                              <a:latin typeface="Cambria Math" panose="02040503050406030204" pitchFamily="18" charset="0"/>
                              <a:ea typeface="Cambria Math" panose="02040503050406030204" pitchFamily="18" charset="0"/>
                              <a:cs typeface="Arial" panose="020B0604020202020204" pitchFamily="34" charset="0"/>
                            </a:rPr>
                            <m:t>𝜇</m:t>
                          </m:r>
                        </m:e>
                        <m:sub>
                          <m:r>
                            <a:rPr lang="tr-TR" sz="4000" i="1" kern="100">
                              <a:effectLst/>
                              <a:latin typeface="Cambria Math" panose="02040503050406030204" pitchFamily="18" charset="0"/>
                              <a:ea typeface="Cambria Math" panose="02040503050406030204" pitchFamily="18" charset="0"/>
                              <a:cs typeface="Arial" panose="020B0604020202020204" pitchFamily="34" charset="0"/>
                            </a:rPr>
                            <m:t>0</m:t>
                          </m:r>
                        </m:sub>
                      </m:sSub>
                      <m:r>
                        <a:rPr lang="tr-TR" sz="4000" i="1" kern="100">
                          <a:effectLst/>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0" kern="100" dirty="0">
                  <a:effectLst/>
                  <a:latin typeface="Cambria Math" panose="02040503050406030204" pitchFamily="18" charset="0"/>
                  <a:ea typeface="Cambria Math" panose="02040503050406030204" pitchFamily="18" charset="0"/>
                  <a:cs typeface="Arial" panose="020B0604020202020204" pitchFamily="34" charset="0"/>
                </a:endParaRPr>
              </a:p>
              <a:p>
                <a:pPr/>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563" y="2361148"/>
                <a:ext cx="20445984" cy="8894486"/>
              </a:xfrm>
              <a:prstGeom prst="rect">
                <a:avLst/>
              </a:prstGeom>
              <a:blipFill>
                <a:blip r:embed="rId5"/>
                <a:stretch>
                  <a:fillRect l="-1073" t="-1234"/>
                </a:stretch>
              </a:blipFill>
            </p:spPr>
            <p:txBody>
              <a:bodyPr/>
              <a:lstStyle/>
              <a:p>
                <a:r>
                  <a:rPr lang="tr-TR">
                    <a:noFill/>
                  </a:rPr>
                  <a:t> </a:t>
                </a:r>
              </a:p>
            </p:txBody>
          </p:sp>
        </mc:Fallback>
      </mc:AlternateContent>
    </p:spTree>
    <p:extLst>
      <p:ext uri="{BB962C8B-B14F-4D97-AF65-F5344CB8AC3E}">
        <p14:creationId xmlns:p14="http://schemas.microsoft.com/office/powerpoint/2010/main" val="266116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57890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438913" y="1975104"/>
                <a:ext cx="20884896" cy="6352316"/>
              </a:xfrm>
              <a:prstGeom prst="rect">
                <a:avLst/>
              </a:prstGeom>
              <a:noFill/>
            </p:spPr>
            <p:txBody>
              <a:bodyPr wrap="square" rtlCol="0">
                <a:spAutoFit/>
              </a:bodyPr>
              <a:lstStyle/>
              <a:p>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0" b="1" i="1" smtClean="0">
                        <a:latin typeface="Cambria Math" panose="02040503050406030204" pitchFamily="18" charset="0"/>
                        <a:ea typeface="Cambria Math" panose="02040503050406030204" pitchFamily="18" charset="0"/>
                      </a:rPr>
                      <m:t>𝜺</m:t>
                    </m:r>
                  </m:oMath>
                </a14:m>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0" i="1" smtClean="0">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0" i="1">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8913" y="1975104"/>
                <a:ext cx="20884896" cy="6352316"/>
              </a:xfrm>
              <a:prstGeom prst="rect">
                <a:avLst/>
              </a:prstGeom>
              <a:blipFill>
                <a:blip r:embed="rId5"/>
                <a:stretch>
                  <a:fillRect l="-1022" t="-1727"/>
                </a:stretch>
              </a:blipFill>
            </p:spPr>
            <p:txBody>
              <a:bodyPr/>
              <a:lstStyle/>
              <a:p>
                <a:r>
                  <a:rPr lang="tr-TR">
                    <a:noFill/>
                  </a:rPr>
                  <a:t> </a:t>
                </a:r>
              </a:p>
            </p:txBody>
          </p:sp>
        </mc:Fallback>
      </mc:AlternateContent>
    </p:spTree>
    <p:extLst>
      <p:ext uri="{BB962C8B-B14F-4D97-AF65-F5344CB8AC3E}">
        <p14:creationId xmlns:p14="http://schemas.microsoft.com/office/powerpoint/2010/main" val="3872682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87553" y="3099460"/>
                <a:ext cx="20153376" cy="4600747"/>
              </a:xfrm>
              <a:prstGeom prst="rect">
                <a:avLst/>
              </a:prstGeom>
              <a:noFill/>
            </p:spPr>
            <p:txBody>
              <a:bodyPr wrap="square" rtlCol="0">
                <a:spAutoFit/>
              </a:bodyPr>
              <a:lstStyle/>
              <a:p>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0" smtClean="0">
                            <a:latin typeface="Cambria Math" panose="02040503050406030204" pitchFamily="18" charset="0"/>
                            <a:ea typeface="Cambria Math" panose="02040503050406030204" pitchFamily="18" charset="0"/>
                          </a:rPr>
                        </m:ctrlPr>
                      </m:sSubPr>
                      <m:e>
                        <m:r>
                          <m:rPr>
                            <m:sty m:val="p"/>
                          </m:rPr>
                          <a:rPr lang="tr-TR" sz="4000" i="0">
                            <a:latin typeface="Cambria Math" panose="02040503050406030204" pitchFamily="18" charset="0"/>
                            <a:ea typeface="Cambria Math" panose="02040503050406030204" pitchFamily="18" charset="0"/>
                          </a:rPr>
                          <m:t>μ</m:t>
                        </m:r>
                      </m:e>
                      <m:sub>
                        <m:r>
                          <a:rPr lang="tr-TR" sz="4000" i="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0"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553" y="3099460"/>
                <a:ext cx="20153376" cy="4600747"/>
              </a:xfrm>
              <a:prstGeom prst="rect">
                <a:avLst/>
              </a:prstGeom>
              <a:blipFill>
                <a:blip r:embed="rId5"/>
                <a:stretch>
                  <a:fillRect l="-1059" t="-2384"/>
                </a:stretch>
              </a:blipFill>
            </p:spPr>
            <p:txBody>
              <a:bodyPr/>
              <a:lstStyle/>
              <a:p>
                <a:r>
                  <a:rPr lang="tr-TR">
                    <a:noFill/>
                  </a:rPr>
                  <a:t> </a:t>
                </a:r>
              </a:p>
            </p:txBody>
          </p:sp>
        </mc:Fallback>
      </mc:AlternateContent>
    </p:spTree>
    <p:extLst>
      <p:ext uri="{BB962C8B-B14F-4D97-AF65-F5344CB8AC3E}">
        <p14:creationId xmlns:p14="http://schemas.microsoft.com/office/powerpoint/2010/main" val="390676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7919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0" smtClean="0">
                          <a:latin typeface="Times New Roman" panose="02020603050405020304" pitchFamily="18" charset="0"/>
                          <a:cs typeface="Times New Roman" panose="02020603050405020304" pitchFamily="18" charset="0"/>
                        </a:rPr>
                        <m:t>Lemma</m:t>
                      </m:r>
                      <m:r>
                        <m:rPr>
                          <m:nor/>
                        </m:rPr>
                        <a:rPr lang="tr-TR" sz="4000" smtClean="0">
                          <a:latin typeface="Times New Roman" panose="02020603050405020304" pitchFamily="18" charset="0"/>
                          <a:cs typeface="Times New Roman" panose="02020603050405020304" pitchFamily="18" charset="0"/>
                        </a:rPr>
                        <m:t> 2’</m:t>
                      </m:r>
                      <m:r>
                        <m:rPr>
                          <m:nor/>
                        </m:rPr>
                        <a:rPr lang="tr-TR" sz="4000" smtClean="0">
                          <a:latin typeface="Times New Roman" panose="02020603050405020304" pitchFamily="18" charset="0"/>
                          <a:cs typeface="Times New Roman" panose="02020603050405020304" pitchFamily="18" charset="0"/>
                        </a:rPr>
                        <m:t>de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Lyapunov</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fonksiyonu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par</m:t>
                      </m:r>
                      <m:r>
                        <m:rPr>
                          <m:nor/>
                        </m:rPr>
                        <a:rPr lang="tr-TR" sz="4000" smtClean="0">
                          <a:latin typeface="Times New Roman" panose="02020603050405020304" pitchFamily="18" charset="0"/>
                          <a:cs typeface="Times New Roman" panose="02020603050405020304" pitchFamily="18" charset="0"/>
                        </a:rPr>
                        <m:t>ç</m:t>
                      </m:r>
                      <m:r>
                        <m:rPr>
                          <m:nor/>
                        </m:rPr>
                        <a:rPr lang="tr-TR" sz="4000" smtClean="0">
                          <a:latin typeface="Times New Roman" panose="02020603050405020304" pitchFamily="18" charset="0"/>
                          <a:cs typeface="Times New Roman" panose="02020603050405020304" pitchFamily="18" charset="0"/>
                        </a:rPr>
                        <m:t>al</m:t>
                      </m:r>
                      <m:r>
                        <m:rPr>
                          <m:nor/>
                        </m:rPr>
                        <a:rPr lang="tr-TR" sz="4000" smtClean="0">
                          <a:latin typeface="Times New Roman" panose="02020603050405020304" pitchFamily="18" charset="0"/>
                          <a:cs typeface="Times New Roman" panose="02020603050405020304" pitchFamily="18" charset="0"/>
                        </a:rPr>
                        <m:t>ı ü</m:t>
                      </m:r>
                      <m:r>
                        <m:rPr>
                          <m:nor/>
                        </m:rPr>
                        <a:rPr lang="tr-TR" sz="4000" smtClean="0">
                          <a:latin typeface="Times New Roman" panose="02020603050405020304" pitchFamily="18" charset="0"/>
                          <a:cs typeface="Times New Roman" panose="02020603050405020304" pitchFamily="18" charset="0"/>
                        </a:rPr>
                        <m:t>stel</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azalan</m:t>
                      </m:r>
                      <m:r>
                        <m:rPr>
                          <m:nor/>
                        </m:rPr>
                        <a:rPr lang="tr-TR" sz="4000" smtClean="0">
                          <a:latin typeface="Times New Roman" panose="02020603050405020304" pitchFamily="18" charset="0"/>
                          <a:cs typeface="Times New Roman" panose="02020603050405020304" pitchFamily="18" charset="0"/>
                        </a:rPr>
                        <m:t>/</m:t>
                      </m:r>
                      <m:r>
                        <m:rPr>
                          <m:nor/>
                        </m:rPr>
                        <a:rPr lang="tr-TR" sz="4000" smtClean="0">
                          <a:latin typeface="Times New Roman" panose="02020603050405020304" pitchFamily="18" charset="0"/>
                          <a:cs typeface="Times New Roman" panose="02020603050405020304" pitchFamily="18" charset="0"/>
                        </a:rPr>
                        <m:t>sabit</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olarak</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bulunmu</m:t>
                      </m:r>
                      <m:r>
                        <m:rPr>
                          <m:nor/>
                        </m:rPr>
                        <a:rPr lang="tr-TR" sz="4000" smtClean="0">
                          <a:latin typeface="Times New Roman" panose="02020603050405020304" pitchFamily="18" charset="0"/>
                          <a:cs typeface="Times New Roman" panose="02020603050405020304" pitchFamily="18" charset="0"/>
                        </a:rPr>
                        <m:t>ş </m:t>
                      </m:r>
                      <m:r>
                        <m:rPr>
                          <m:nor/>
                        </m:rPr>
                        <a:rPr lang="tr-TR" sz="4000" smtClean="0">
                          <a:latin typeface="Times New Roman" panose="02020603050405020304" pitchFamily="18" charset="0"/>
                          <a:cs typeface="Times New Roman" panose="02020603050405020304" pitchFamily="18" charset="0"/>
                        </a:rPr>
                        <m:t>ve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s</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n</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rl</m:t>
                      </m:r>
                      <m:r>
                        <m:rPr>
                          <m:nor/>
                        </m:rPr>
                        <a:rPr lang="tr-TR" sz="4000" smtClean="0">
                          <a:latin typeface="Times New Roman" panose="02020603050405020304" pitchFamily="18" charset="0"/>
                          <a:cs typeface="Times New Roman" panose="02020603050405020304" pitchFamily="18" charset="0"/>
                        </a:rPr>
                        <m:t>ı </m:t>
                      </m:r>
                      <m:r>
                        <m:rPr>
                          <m:nor/>
                        </m:rPr>
                        <a:rPr lang="tr-TR" sz="4000" smtClean="0">
                          <a:latin typeface="Times New Roman" panose="02020603050405020304" pitchFamily="18" charset="0"/>
                          <a:cs typeface="Times New Roman" panose="02020603050405020304" pitchFamily="18" charset="0"/>
                        </a:rPr>
                        <m:t>oldu</m:t>
                      </m:r>
                      <m:r>
                        <m:rPr>
                          <m:nor/>
                        </m:rPr>
                        <a:rPr lang="tr-TR" sz="4000" smtClean="0">
                          <a:latin typeface="Times New Roman" panose="02020603050405020304" pitchFamily="18" charset="0"/>
                          <a:cs typeface="Times New Roman" panose="02020603050405020304" pitchFamily="18" charset="0"/>
                        </a:rPr>
                        <m:t>ğ</m:t>
                      </m:r>
                      <m:r>
                        <m:rPr>
                          <m:nor/>
                        </m:rPr>
                        <a:rPr lang="tr-TR" sz="4000" smtClean="0">
                          <a:latin typeface="Times New Roman" panose="02020603050405020304" pitchFamily="18" charset="0"/>
                          <a:cs typeface="Times New Roman" panose="02020603050405020304" pitchFamily="18" charset="0"/>
                        </a:rPr>
                        <m:t>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belirtilmi</m:t>
                      </m:r>
                      <m:r>
                        <m:rPr>
                          <m:nor/>
                        </m:rPr>
                        <a:rPr lang="tr-TR" sz="4000" smtClean="0">
                          <a:latin typeface="Times New Roman" panose="02020603050405020304" pitchFamily="18" charset="0"/>
                          <a:cs typeface="Times New Roman" panose="02020603050405020304" pitchFamily="18" charset="0"/>
                        </a:rPr>
                        <m:t>ş</m:t>
                      </m:r>
                      <m:r>
                        <m:rPr>
                          <m:nor/>
                        </m:rPr>
                        <a:rPr lang="tr-TR" sz="4000" smtClean="0">
                          <a:latin typeface="Times New Roman" panose="02020603050405020304" pitchFamily="18" charset="0"/>
                          <a:cs typeface="Times New Roman" panose="02020603050405020304" pitchFamily="18" charset="0"/>
                        </a:rPr>
                        <m:t>ti</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Burada</m:t>
                      </m:r>
                      <m:r>
                        <m:rPr>
                          <m:nor/>
                        </m:rPr>
                        <a:rPr lang="tr-TR" sz="4000" smtClean="0">
                          <a:latin typeface="Times New Roman" panose="02020603050405020304" pitchFamily="18" charset="0"/>
                          <a:cs typeface="Times New Roman" panose="020206030504050203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ilk</m:t>
                      </m:r>
                      <m:r>
                        <m:rPr>
                          <m:nor/>
                        </m:rPr>
                        <a:rPr lang="tr-TR" sz="4000">
                          <a:latin typeface="Times New Roman" panose="02020603050405020304" pitchFamily="18" charset="0"/>
                          <a:cs typeface="Times New Roman" panose="02020603050405020304" pitchFamily="18" charset="0"/>
                        </a:rPr>
                        <m:t> ü</m:t>
                      </m:r>
                      <m:r>
                        <m:rPr>
                          <m:nor/>
                        </m:rPr>
                        <a:rPr lang="tr-TR" sz="4000">
                          <a:latin typeface="Times New Roman" panose="02020603050405020304" pitchFamily="18" charset="0"/>
                          <a:cs typeface="Times New Roman" panose="02020603050405020304" pitchFamily="18" charset="0"/>
                        </a:rPr>
                        <m:t>st</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s</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n</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r</m:t>
                      </m:r>
                      <m:r>
                        <m:rPr>
                          <m:nor/>
                        </m:rPr>
                        <a:rPr lang="tr-TR" sz="4000">
                          <a:latin typeface="Times New Roman" panose="02020603050405020304" pitchFamily="18" charset="0"/>
                          <a:cs typeface="Times New Roman" panose="02020603050405020304" pitchFamily="18" charset="0"/>
                        </a:rPr>
                        <m:t>ı </m:t>
                      </m:r>
                      <m:r>
                        <m:rPr>
                          <m:nor/>
                        </m:rPr>
                        <a:rPr lang="tr-TR" sz="4000">
                          <a:latin typeface="Times New Roman" panose="02020603050405020304" pitchFamily="18" charset="0"/>
                          <a:cs typeface="Times New Roman" panose="02020603050405020304" pitchFamily="18" charset="0"/>
                        </a:rPr>
                        <m:t>temsil</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etmektedir</m:t>
                      </m:r>
                      <m:r>
                        <m:rPr>
                          <m:nor/>
                        </m:rPr>
                        <a:rPr lang="tr-TR" sz="4000">
                          <a:latin typeface="Times New Roman" panose="02020603050405020304" pitchFamily="18" charset="0"/>
                          <a:cs typeface="Times New Roman" panose="02020603050405020304" pitchFamily="18" charset="0"/>
                        </a:rPr>
                        <m:t>.</m:t>
                      </m:r>
                    </m:oMath>
                  </m:oMathPara>
                </a14:m>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&gt;0</m:t>
                      </m:r>
                      <m:r>
                        <m:rPr>
                          <m:nor/>
                        </m:rPr>
                        <a:rPr lang="tr-TR" sz="4000">
                          <a:latin typeface="Cambria Math" panose="02040503050406030204" pitchFamily="18" charset="0"/>
                          <a:ea typeface="Cambria Math" panose="02040503050406030204" pitchFamily="18" charset="0"/>
                        </a:rPr>
                        <m:t> </m:t>
                      </m:r>
                    </m:oMath>
                  </m:oMathPara>
                </a14:m>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  </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oMath>
                </a14:m>
                <a:r>
                  <a:rPr lang="tr-TR" sz="4000" kern="100" dirty="0">
                    <a:effectLst/>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0" kern="100" dirty="0" err="1">
                    <a:effectLst/>
                    <a:latin typeface="Times New Roman" panose="02020603050405020304" pitchFamily="18" charset="0"/>
                    <a:ea typeface="Aptos"/>
                    <a:cs typeface="Times New Roman" panose="02020603050405020304" pitchFamily="18" charset="0"/>
                  </a:rPr>
                  <a:t>kuantizatörün</a:t>
                </a:r>
                <a:r>
                  <a:rPr lang="tr-TR" sz="4000" kern="100" dirty="0">
                    <a:effectLst/>
                    <a:latin typeface="Times New Roman" panose="02020603050405020304" pitchFamily="18" charset="0"/>
                    <a:ea typeface="Aptos"/>
                    <a:cs typeface="Times New Roman" panose="02020603050405020304" pitchFamily="18" charset="0"/>
                  </a:rPr>
                  <a:t> ilk </a:t>
                </a:r>
                <a:r>
                  <a:rPr lang="tr-TR" sz="4000" kern="100" dirty="0" err="1">
                    <a:effectLst/>
                    <a:latin typeface="Times New Roman" panose="02020603050405020304" pitchFamily="18" charset="0"/>
                    <a:ea typeface="Aptos"/>
                    <a:cs typeface="Times New Roman" panose="02020603050405020304" pitchFamily="18" charset="0"/>
                  </a:rPr>
                  <a:t>zoom</a:t>
                </a:r>
                <a:r>
                  <a:rPr lang="tr-TR" sz="4000" kern="100" dirty="0">
                    <a:effectLst/>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r>
                            <a:rPr lang="tr-TR" sz="4000" i="1">
                              <a:latin typeface="Cambria Math" panose="02040503050406030204" pitchFamily="18" charset="0"/>
                            </a:rPr>
                            <m:t>𝜃</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e>
                      </m:d>
                      <m:r>
                        <a:rPr lang="tr-TR" sz="4000" i="1">
                          <a:latin typeface="Cambria Math" panose="02040503050406030204" pitchFamily="18" charset="0"/>
                        </a:rPr>
                        <m:t>&lt;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r>
                        <a:rPr lang="tr-TR" sz="4000" b="0" i="1" smtClean="0">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𝛽</m:t>
                          </m:r>
                        </m:num>
                        <m:den>
                          <m:r>
                            <a:rPr lang="tr-TR" sz="4000" i="1">
                              <a:latin typeface="Cambria Math" panose="02040503050406030204" pitchFamily="18" charset="0"/>
                            </a:rPr>
                            <m:t>𝛼</m:t>
                          </m:r>
                        </m:den>
                      </m:f>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oMath>
                  </m:oMathPara>
                </a14:m>
                <a:endParaRPr lang="tr-TR" sz="4000" dirty="0"/>
              </a:p>
              <a:p>
                <a:pPr>
                  <a:lnSpc>
                    <a:spcPct val="115000"/>
                  </a:lnSpc>
                  <a:spcAft>
                    <a:spcPts val="800"/>
                  </a:spcAft>
                </a:pPr>
                <a:r>
                  <a:rPr lang="tr-TR" sz="4000" kern="100" dirty="0">
                    <a:effectLst/>
                    <a:latin typeface="Times New Roman" panose="02020603050405020304" pitchFamily="18" charset="0"/>
                    <a:ea typeface="Aptos"/>
                    <a:cs typeface="Arial" panose="020B0604020202020204" pitchFamily="34" charset="0"/>
                  </a:rPr>
                  <a:t>Burada </a:t>
                </a:r>
                <a14:m>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𝜀</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0" kern="100" dirty="0">
                  <a:effectLst/>
                  <a:latin typeface="Aptos"/>
                  <a:ea typeface="Aptos"/>
                  <a:cs typeface="Arial" panose="020B0604020202020204" pitchFamily="34"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7919604"/>
              </a:xfrm>
              <a:prstGeom prst="rect">
                <a:avLst/>
              </a:prstGeom>
              <a:blipFill>
                <a:blip r:embed="rId5"/>
                <a:stretch>
                  <a:fillRect l="-1071" r="-643" b="-2232"/>
                </a:stretch>
              </a:blipFill>
            </p:spPr>
            <p:txBody>
              <a:bodyPr/>
              <a:lstStyle/>
              <a:p>
                <a:r>
                  <a:rPr lang="tr-TR">
                    <a:noFill/>
                  </a:rPr>
                  <a:t> </a:t>
                </a:r>
              </a:p>
            </p:txBody>
          </p:sp>
        </mc:Fallback>
      </mc:AlternateContent>
    </p:spTree>
    <p:extLst>
      <p:ext uri="{BB962C8B-B14F-4D97-AF65-F5344CB8AC3E}">
        <p14:creationId xmlns:p14="http://schemas.microsoft.com/office/powerpoint/2010/main" val="927656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464255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𝑡</m:t>
                            </m:r>
                          </m:e>
                          <m:sub>
                            <m:r>
                              <a:rPr lang="tr-TR" sz="4000" i="1">
                                <a:latin typeface="Cambria Math" panose="02040503050406030204" pitchFamily="18" charset="0"/>
                              </a:rPr>
                              <m:t>1</m:t>
                            </m:r>
                          </m:sub>
                        </m:sSub>
                      </m:e>
                    </m:d>
                  </m:oMath>
                </a14:m>
                <a:r>
                  <a:rPr lang="tr-TR" sz="4000"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oMath>
                </a14:m>
                <a:r>
                  <a:rPr lang="tr-TR" sz="4000"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den>
                      </m:f>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𝜀</m:t>
                          </m:r>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den>
                      </m:f>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4642553"/>
              </a:xfrm>
              <a:prstGeom prst="rect">
                <a:avLst/>
              </a:prstGeom>
              <a:blipFill>
                <a:blip r:embed="rId5"/>
                <a:stretch>
                  <a:fillRect l="-1071" t="-2362" b="-47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351" y="7548457"/>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351" y="7548457"/>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9156656"/>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9156656"/>
                <a:ext cx="14820405" cy="1462132"/>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009590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2005677"/>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0"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2005677"/>
              </a:xfrm>
              <a:prstGeom prst="rect">
                <a:avLst/>
              </a:prstGeom>
              <a:blipFill>
                <a:blip r:embed="rId5"/>
                <a:stretch>
                  <a:fillRect l="-1071" t="-5471" b="-881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063" y="4617616"/>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063" y="4617616"/>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5775747"/>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5775747"/>
                <a:ext cx="14820405" cy="14621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EE84DC28-B15A-4B03-8BC3-B63DC166D8D3}"/>
                  </a:ext>
                </a:extLst>
              </p:cNvPr>
              <p:cNvSpPr txBox="1"/>
              <p:nvPr/>
            </p:nvSpPr>
            <p:spPr>
              <a:xfrm>
                <a:off x="970140" y="8276546"/>
                <a:ext cx="19914830" cy="1938992"/>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xmlns="">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140" y="8276546"/>
                <a:ext cx="19914830" cy="1938992"/>
              </a:xfrm>
              <a:prstGeom prst="rect">
                <a:avLst/>
              </a:prstGeom>
              <a:blipFill>
                <a:blip r:embed="rId8"/>
                <a:stretch>
                  <a:fillRect l="-1071" t="-5660" b="-12579"/>
                </a:stretch>
              </a:blipFill>
            </p:spPr>
            <p:txBody>
              <a:bodyPr/>
              <a:lstStyle/>
              <a:p>
                <a:r>
                  <a:rPr lang="tr-TR">
                    <a:noFill/>
                  </a:rPr>
                  <a:t> </a:t>
                </a:r>
              </a:p>
            </p:txBody>
          </p:sp>
        </mc:Fallback>
      </mc:AlternateContent>
    </p:spTree>
    <p:extLst>
      <p:ext uri="{BB962C8B-B14F-4D97-AF65-F5344CB8AC3E}">
        <p14:creationId xmlns:p14="http://schemas.microsoft.com/office/powerpoint/2010/main" val="120991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3" name="Metin kutusu 2">
                <a:extLst>
                  <a:ext uri="{FF2B5EF4-FFF2-40B4-BE49-F238E27FC236}">
                    <a16:creationId xmlns:a16="http://schemas.microsoft.com/office/drawing/2014/main" id="{412E3281-2E36-4122-B0E8-38934533A76C}"/>
                  </a:ext>
                </a:extLst>
              </p:cNvPr>
              <p:cNvSpPr txBox="1"/>
              <p:nvPr/>
            </p:nvSpPr>
            <p:spPr>
              <a:xfrm>
                <a:off x="802639" y="2110229"/>
                <a:ext cx="20215761" cy="8154284"/>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smtClean="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𝑦</m:t>
                              </m:r>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𝑡</m:t>
                                  </m:r>
                                </m:e>
                                <m:sub>
                                  <m:r>
                                    <a:rPr lang="tr-TR" sz="4000" i="1" kern="100">
                                      <a:effectLst/>
                                      <a:latin typeface="Cambria Math" panose="02040503050406030204" pitchFamily="18" charset="0"/>
                                      <a:ea typeface="Aptos"/>
                                      <a:cs typeface="Times New Roman" panose="02020603050405020304" pitchFamily="18" charset="0"/>
                                    </a:rPr>
                                    <m:t>1</m:t>
                                  </m:r>
                                </m:sub>
                              </m:sSub>
                              <m:r>
                                <a:rPr lang="tr-TR" sz="4000" i="1" kern="100">
                                  <a:effectLst/>
                                  <a:latin typeface="Cambria Math" panose="02040503050406030204" pitchFamily="18" charset="0"/>
                                  <a:ea typeface="Aptos"/>
                                  <a:cs typeface="Times New Roman" panose="02020603050405020304" pitchFamily="18" charset="0"/>
                                </a:rPr>
                                <m:t>)</m:t>
                              </m:r>
                            </m:e>
                          </m:d>
                        </m:e>
                      </m:d>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r>
                        <a:rPr lang="tr-TR" sz="4000" i="1" kern="100">
                          <a:effectLst/>
                          <a:latin typeface="Cambria Math" panose="02040503050406030204" pitchFamily="18" charset="0"/>
                          <a:ea typeface="Aptos"/>
                          <a:cs typeface="Arial" panose="020B0604020202020204" pitchFamily="34" charset="0"/>
                        </a:rPr>
                        <m:t>𝑀</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b="0" i="1" kern="100" smtClean="0">
                                  <a:effectLst/>
                                  <a:latin typeface="Cambria Math" panose="02040503050406030204" pitchFamily="18" charset="0"/>
                                  <a:ea typeface="Aptos"/>
                                  <a:cs typeface="Times New Roman" panose="02020603050405020304" pitchFamily="18" charset="0"/>
                                </a:rPr>
                                <m:t>𝑖</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cs typeface="Times New Roman" panose="02020603050405020304" pitchFamily="18" charset="0"/>
                  </a:rPr>
                  <a:t>Bu eşitliğe göre, </a:t>
                </a:r>
                <a:r>
                  <a:rPr lang="tr-TR" sz="4000" dirty="0" err="1">
                    <a:latin typeface="Times New Roman" panose="02020603050405020304" pitchFamily="18" charset="0"/>
                    <a:cs typeface="Times New Roman" panose="02020603050405020304" pitchFamily="18" charset="0"/>
                  </a:rPr>
                  <a:t>zoom</a:t>
                </a:r>
                <a:r>
                  <a:rPr lang="tr-TR" sz="4000"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0" i="1" kern="100" smtClean="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oMath>
                </a14:m>
                <a:r>
                  <a:rPr lang="tr-TR" sz="4000"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𝑖</m:t>
                        </m:r>
                      </m:sub>
                    </m:sSub>
                    <m:r>
                      <a:rPr lang="tr-TR" sz="4000" i="1" kern="100">
                        <a:latin typeface="Cambria Math" panose="02040503050406030204" pitchFamily="18" charset="0"/>
                        <a:ea typeface="Aptos"/>
                        <a:cs typeface="Times New Roman" panose="02020603050405020304" pitchFamily="18" charset="0"/>
                      </a:rPr>
                      <m:t> </m:t>
                    </m:r>
                  </m:oMath>
                </a14:m>
                <a:r>
                  <a:rPr lang="tr-TR" sz="4000"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b="0" i="1" kern="100" smtClean="0">
                            <a:latin typeface="Cambria Math" panose="02040503050406030204" pitchFamily="18" charset="0"/>
                            <a:ea typeface="Aptos"/>
                            <a:cs typeface="Times New Roman" panose="02020603050405020304" pitchFamily="18" charset="0"/>
                          </a:rPr>
                          <m:t>0</m:t>
                        </m:r>
                      </m:sub>
                    </m:sSub>
                  </m:oMath>
                </a14:m>
                <a:r>
                  <a:rPr lang="tr-TR" sz="4000" dirty="0">
                    <a:latin typeface="Times New Roman" panose="02020603050405020304" pitchFamily="18" charset="0"/>
                    <a:cs typeface="Times New Roman" panose="02020603050405020304" pitchFamily="18" charset="0"/>
                  </a:rPr>
                  <a:t>’dan küçüktür) ve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daralmasına yol açar. </a:t>
                </a:r>
              </a:p>
            </p:txBody>
          </p:sp>
        </mc:Choice>
        <mc:Fallback>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639" y="2110229"/>
                <a:ext cx="20215761" cy="8154284"/>
              </a:xfrm>
              <a:prstGeom prst="rect">
                <a:avLst/>
              </a:prstGeom>
              <a:blipFill>
                <a:blip r:embed="rId5"/>
                <a:stretch>
                  <a:fillRect l="-1086" r="-1176" b="-2242"/>
                </a:stretch>
              </a:blipFill>
            </p:spPr>
            <p:txBody>
              <a:bodyPr/>
              <a:lstStyle/>
              <a:p>
                <a:r>
                  <a:rPr lang="tr-TR">
                    <a:noFill/>
                  </a:rPr>
                  <a:t> </a:t>
                </a:r>
              </a:p>
            </p:txBody>
          </p:sp>
        </mc:Fallback>
      </mc:AlternateContent>
    </p:spTree>
    <p:extLst>
      <p:ext uri="{BB962C8B-B14F-4D97-AF65-F5344CB8AC3E}">
        <p14:creationId xmlns:p14="http://schemas.microsoft.com/office/powerpoint/2010/main" val="397800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03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0" i="1" smtClean="0">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031395"/>
              </a:xfrm>
              <a:prstGeom prst="rect">
                <a:avLst/>
              </a:prstGeom>
              <a:blipFill>
                <a:blip r:embed="rId5"/>
                <a:stretch>
                  <a:fillRect l="-1030" r="-559"/>
                </a:stretch>
              </a:blipFill>
            </p:spPr>
            <p:txBody>
              <a:bodyPr/>
              <a:lstStyle/>
              <a:p>
                <a:r>
                  <a:rPr lang="tr-TR">
                    <a:noFill/>
                  </a:rPr>
                  <a:t> </a:t>
                </a:r>
              </a:p>
            </p:txBody>
          </p:sp>
        </mc:Fallback>
      </mc:AlternateContent>
    </p:spTree>
    <p:extLst>
      <p:ext uri="{BB962C8B-B14F-4D97-AF65-F5344CB8AC3E}">
        <p14:creationId xmlns:p14="http://schemas.microsoft.com/office/powerpoint/2010/main" val="1363030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236644"/>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𝛾</m:t>
                          </m:r>
                        </m:sub>
                      </m:sSub>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𝜀</m:t>
                      </m:r>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236644"/>
              </a:xfrm>
              <a:prstGeom prst="rect">
                <a:avLst/>
              </a:prstGeom>
              <a:blipFill>
                <a:blip r:embed="rId5"/>
                <a:stretch>
                  <a:fillRect l="-1030" t="-1760" r="-765"/>
                </a:stretch>
              </a:blipFill>
            </p:spPr>
            <p:txBody>
              <a:bodyPr/>
              <a:lstStyle/>
              <a:p>
                <a:r>
                  <a:rPr lang="tr-TR">
                    <a:noFill/>
                  </a:rPr>
                  <a:t> </a:t>
                </a:r>
              </a:p>
            </p:txBody>
          </p:sp>
        </mc:Fallback>
      </mc:AlternateContent>
    </p:spTree>
    <p:extLst>
      <p:ext uri="{BB962C8B-B14F-4D97-AF65-F5344CB8AC3E}">
        <p14:creationId xmlns:p14="http://schemas.microsoft.com/office/powerpoint/2010/main" val="1478406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830956"/>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800" b="0" i="0" u="none" strike="noStrike" cap="none" dirty="0">
                <a:solidFill>
                  <a:schemeClr val="lt1"/>
                </a:solidFill>
                <a:latin typeface="Times New Roman"/>
                <a:ea typeface="Times New Roman"/>
                <a:cs typeface="Times New Roman"/>
                <a:sym typeface="Times New Roman"/>
              </a:rPr>
              <a:t>– </a:t>
            </a:r>
            <a:r>
              <a:rPr lang="tr-TR" sz="4800" b="0" i="0" u="none" strike="noStrike" cap="none" dirty="0" err="1">
                <a:solidFill>
                  <a:schemeClr val="lt1"/>
                </a:solidFill>
                <a:latin typeface="Times New Roman"/>
                <a:ea typeface="Times New Roman"/>
                <a:cs typeface="Times New Roman"/>
                <a:sym typeface="Times New Roman"/>
              </a:rPr>
              <a:t>Lemma</a:t>
            </a:r>
            <a:r>
              <a:rPr lang="tr-TR" sz="48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98528"/>
                <a:ext cx="20719914" cy="10938700"/>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Burada </a:t>
                </a:r>
                <a14:m>
                  <m:oMath xmlns:m="http://schemas.openxmlformats.org/officeDocument/2006/math">
                    <m:r>
                      <a:rPr lang="tr-TR" sz="4000" i="1">
                        <a:latin typeface="Cambria Math" panose="02040503050406030204" pitchFamily="18" charset="0"/>
                      </a:rPr>
                      <m:t>𝑘</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num>
                      <m:den>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den>
                    </m:f>
                  </m:oMath>
                </a14:m>
                <a:r>
                  <a:rPr lang="tr-TR" sz="4000" dirty="0">
                    <a:latin typeface="Times New Roman" panose="02020603050405020304" pitchFamily="18" charset="0"/>
                    <a:cs typeface="Times New Roman" panose="02020603050405020304" pitchFamily="18" charset="0"/>
                  </a:rPr>
                  <a:t>  terimi başlangıç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&lt;</m:t>
                    </m:r>
                    <m:r>
                      <a:rPr lang="tr-TR" sz="4000">
                        <a:latin typeface="Cambria Math" panose="020405030504060302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0" i="1">
                        <a:latin typeface="Cambria Math" panose="02040503050406030204" pitchFamily="18" charset="0"/>
                      </a:rPr>
                      <m:t>0&lt;</m:t>
                    </m:r>
                    <m:r>
                      <a:rPr lang="tr-TR" sz="4000" i="1">
                        <a:latin typeface="Cambria Math" panose="02040503050406030204" pitchFamily="18" charset="0"/>
                      </a:rPr>
                      <m:t>𝑘</m:t>
                    </m:r>
                    <m:r>
                      <a:rPr lang="tr-TR" sz="4000" i="1">
                        <a:latin typeface="Cambria Math" panose="02040503050406030204" pitchFamily="18" charset="0"/>
                      </a:rPr>
                      <m:t>&lt;1</m:t>
                    </m:r>
                  </m:oMath>
                </a14:m>
                <a:r>
                  <a:rPr lang="tr-TR" sz="4000" dirty="0">
                    <a:latin typeface="Times New Roman" panose="02020603050405020304" pitchFamily="18" charset="0"/>
                    <a:cs typeface="Times New Roman" panose="02020603050405020304" pitchFamily="18" charset="0"/>
                  </a:rPr>
                  <a:t> olarak tanımlanabilir. Bu durumda:</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0" i="1">
                        <a:latin typeface="Cambria Math" panose="02040503050406030204" pitchFamily="18" charset="0"/>
                      </a:rPr>
                      <m:t>𝑘</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oMath>
                </a14:m>
                <a:r>
                  <a:rPr lang="tr-TR" sz="4000" dirty="0">
                    <a:latin typeface="Times New Roman" panose="02020603050405020304" pitchFamily="18" charset="0"/>
                    <a:cs typeface="Times New Roman" panose="02020603050405020304" pitchFamily="18" charset="0"/>
                  </a:rPr>
                  <a:t> terimi harici tüm terimler sabit ve pozitiftir. Bu durumda i ile i+1 </a:t>
                </a:r>
                <a:r>
                  <a:rPr lang="tr-TR" sz="4000" dirty="0" err="1">
                    <a:latin typeface="Times New Roman" panose="02020603050405020304" pitchFamily="18" charset="0"/>
                    <a:cs typeface="Times New Roman" panose="02020603050405020304" pitchFamily="18" charset="0"/>
                  </a:rPr>
                  <a:t>lyapunov</a:t>
                </a:r>
                <a:r>
                  <a:rPr lang="tr-TR" sz="4000" dirty="0">
                    <a:latin typeface="Times New Roman" panose="02020603050405020304" pitchFamily="18" charset="0"/>
                    <a:cs typeface="Times New Roman" panose="02020603050405020304" pitchFamily="18" charset="0"/>
                  </a:rPr>
                  <a:t> üst sınırı arasındaki fark aşağıdaki gibi yazılmalıdır.</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𝑘</m:t>
                          </m:r>
                          <m:r>
                            <a:rPr lang="tr-TR" sz="4000" i="1">
                              <a:latin typeface="Cambria Math" panose="02040503050406030204" pitchFamily="18" charset="0"/>
                              <a:ea typeface="Cambria Math" panose="02040503050406030204" pitchFamily="18" charset="0"/>
                            </a:rPr>
                            <m:t>−1</m:t>
                          </m:r>
                        </m:e>
                      </m:d>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&lt;0</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Sonuç olarak dizinin pozitif ve azalan bir dizi olduğu yorumu yapılabilmektedir.</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98528"/>
                <a:ext cx="20719914" cy="10938700"/>
              </a:xfrm>
              <a:prstGeom prst="rect">
                <a:avLst/>
              </a:prstGeom>
              <a:blipFill>
                <a:blip r:embed="rId5"/>
                <a:stretch>
                  <a:fillRect l="-1030"/>
                </a:stretch>
              </a:blipFill>
            </p:spPr>
            <p:txBody>
              <a:bodyPr/>
              <a:lstStyle/>
              <a:p>
                <a:r>
                  <a:rPr lang="tr-TR">
                    <a:noFill/>
                  </a:rPr>
                  <a:t> </a:t>
                </a:r>
              </a:p>
            </p:txBody>
          </p:sp>
        </mc:Fallback>
      </mc:AlternateContent>
    </p:spTree>
    <p:extLst>
      <p:ext uri="{BB962C8B-B14F-4D97-AF65-F5344CB8AC3E}">
        <p14:creationId xmlns:p14="http://schemas.microsoft.com/office/powerpoint/2010/main" val="423482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26011"/>
                <a:ext cx="20719914" cy="712271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r>
                          <a:rPr lang="tr-TR" sz="4000" b="0" i="1">
                            <a:latin typeface="Cambria Math" panose="02040503050406030204" pitchFamily="18" charset="0"/>
                          </a:rPr>
                          <m:t>+1</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a:latin typeface="Cambria Math" panose="02040503050406030204" pitchFamily="18" charset="0"/>
                          </a:rPr>
                          <m:t>ꝏ</m:t>
                        </m:r>
                      </m:sub>
                    </m:sSub>
                  </m:oMath>
                </a14:m>
                <a:r>
                  <a:rPr lang="tr-TR" sz="4000" dirty="0">
                    <a:latin typeface="Times New Roman" panose="02020603050405020304" pitchFamily="18" charset="0"/>
                    <a:cs typeface="Times New Roman" panose="02020603050405020304" pitchFamily="18" charset="0"/>
                  </a:rPr>
                  <a:t> olarak seçilmelidir. Bu durumda limitte:</a:t>
                </a:r>
              </a:p>
              <a:p>
                <a:endParaRPr lang="tr-TR" sz="4000" dirty="0">
                  <a:latin typeface="Times New Roman" panose="02020603050405020304" pitchFamily="18" charset="0"/>
                  <a:cs typeface="Times New Roman" panose="02020603050405020304" pitchFamily="18" charset="0"/>
                </a:endParaRP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smtClean="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num>
                        <m:den>
                          <m:r>
                            <a:rPr lang="tr-TR" sz="4000" i="1">
                              <a:latin typeface="Cambria Math" panose="02040503050406030204" pitchFamily="18" charset="0"/>
                              <a:ea typeface="Cambria Math" panose="02040503050406030204" pitchFamily="18" charset="0"/>
                            </a:rPr>
                            <m:t>1−</m:t>
                          </m:r>
                          <m:r>
                            <a:rPr lang="tr-TR" sz="4000" i="1">
                              <a:latin typeface="Cambria Math" panose="02040503050406030204" pitchFamily="18" charset="0"/>
                              <a:ea typeface="Cambria Math" panose="02040503050406030204" pitchFamily="18" charset="0"/>
                            </a:rPr>
                            <m:t>𝑘</m:t>
                          </m:r>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kern="100" dirty="0">
                  <a:effectLst/>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 </m:t>
                    </m:r>
                  </m:oMath>
                </a14:m>
                <a:r>
                  <a:rPr lang="tr-TR" sz="4000"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0"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b="0" i="1" smtClean="0">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0"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26011"/>
                <a:ext cx="20719914" cy="7122719"/>
              </a:xfrm>
              <a:prstGeom prst="rect">
                <a:avLst/>
              </a:prstGeom>
              <a:blipFill>
                <a:blip r:embed="rId5"/>
                <a:stretch>
                  <a:fillRect l="-1030" t="-1541"/>
                </a:stretch>
              </a:blipFill>
            </p:spPr>
            <p:txBody>
              <a:bodyPr/>
              <a:lstStyle/>
              <a:p>
                <a:r>
                  <a:rPr lang="tr-TR">
                    <a:noFill/>
                  </a:rPr>
                  <a:t> </a:t>
                </a:r>
              </a:p>
            </p:txBody>
          </p:sp>
        </mc:Fallback>
      </mc:AlternateContent>
    </p:spTree>
    <p:extLst>
      <p:ext uri="{BB962C8B-B14F-4D97-AF65-F5344CB8AC3E}">
        <p14:creationId xmlns:p14="http://schemas.microsoft.com/office/powerpoint/2010/main" val="43262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XX</a:t>
            </a:r>
            <a:r>
              <a:rPr lang="en-US" sz="3200" dirty="0">
                <a:solidFill>
                  <a:schemeClr val="lt1"/>
                </a:solidFill>
                <a:latin typeface="Times New Roman"/>
                <a:ea typeface="Times New Roman"/>
                <a:cs typeface="Times New Roman"/>
                <a:sym typeface="Times New Roman"/>
              </a:rPr>
              <a:t>/</a:t>
            </a:r>
            <a:r>
              <a:rPr lang="tr-TR" sz="3200" dirty="0">
                <a:solidFill>
                  <a:schemeClr val="lt1"/>
                </a:solidFill>
                <a:latin typeface="Times New Roman"/>
                <a:ea typeface="Times New Roman"/>
                <a:cs typeface="Times New Roman"/>
                <a:sym typeface="Times New Roman"/>
              </a:rPr>
              <a:t>06</a:t>
            </a:r>
            <a:r>
              <a:rPr lang="en-US" sz="3200" dirty="0">
                <a:solidFill>
                  <a:schemeClr val="lt1"/>
                </a:solidFill>
                <a:latin typeface="Times New Roman"/>
                <a:ea typeface="Times New Roman"/>
                <a:cs typeface="Times New Roman"/>
                <a:sym typeface="Times New Roman"/>
              </a:rPr>
              <a:t>/202</a:t>
            </a:r>
            <a:r>
              <a:rPr lang="tr-TR" sz="3200" dirty="0">
                <a:solidFill>
                  <a:schemeClr val="lt1"/>
                </a:solidFill>
                <a:latin typeface="Times New Roman"/>
                <a:ea typeface="Times New Roman"/>
                <a:cs typeface="Times New Roman"/>
                <a:sym typeface="Times New Roman"/>
              </a:rPr>
              <a:t>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940427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3326402"/>
                <a:ext cx="20719914" cy="8165505"/>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𝜎</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den>
                      </m:f>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sup>
                              <m:r>
                                <a:rPr lang="tr-TR" sz="4000" i="1">
                                  <a:latin typeface="Cambria Math" panose="02040503050406030204" pitchFamily="18" charset="0"/>
                                </a:rPr>
                                <m:t>−1</m:t>
                              </m:r>
                            </m:sup>
                          </m:sSup>
                        </m:e>
                      </m:rad>
                    </m:oMath>
                  </m:oMathPara>
                </a14:m>
                <a:endParaRPr lang="tr-TR" sz="4000" dirty="0"/>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𝑣</m:t>
                      </m:r>
                      <m:r>
                        <a:rPr lang="tr-TR" sz="4000" i="1">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𝜀</m:t>
                          </m:r>
                        </m:num>
                        <m:den>
                          <m:r>
                            <a:rPr lang="tr-TR" sz="4000" i="1">
                              <a:latin typeface="Cambria Math" panose="02040503050406030204" pitchFamily="18" charset="0"/>
                            </a:rPr>
                            <m:t>2</m:t>
                          </m:r>
                        </m:den>
                      </m:f>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r>
                        <a:rPr lang="tr-TR" sz="4000" i="1">
                          <a:latin typeface="Cambria Math" panose="02040503050406030204" pitchFamily="18" charset="0"/>
                        </a:rPr>
                        <m:t>−2</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rad>
                        </m:den>
                      </m:f>
                    </m:oMath>
                  </m:oMathPara>
                </a14:m>
                <a:endParaRPr lang="tr-TR" sz="4000" dirty="0"/>
              </a:p>
              <a:p>
                <a:r>
                  <a:rPr lang="tr-TR" sz="4000" dirty="0"/>
                  <a:t> </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3326402"/>
                <a:ext cx="20719914" cy="8165505"/>
              </a:xfrm>
              <a:prstGeom prst="rect">
                <a:avLst/>
              </a:prstGeom>
              <a:blipFill>
                <a:blip r:embed="rId5"/>
                <a:stretch>
                  <a:fillRect l="-1030" t="-1344"/>
                </a:stretch>
              </a:blipFill>
            </p:spPr>
            <p:txBody>
              <a:bodyPr/>
              <a:lstStyle/>
              <a:p>
                <a:r>
                  <a:rPr lang="tr-TR">
                    <a:noFill/>
                  </a:rPr>
                  <a:t> </a:t>
                </a:r>
              </a:p>
            </p:txBody>
          </p:sp>
        </mc:Fallback>
      </mc:AlternateContent>
    </p:spTree>
    <p:extLst>
      <p:ext uri="{BB962C8B-B14F-4D97-AF65-F5344CB8AC3E}">
        <p14:creationId xmlns:p14="http://schemas.microsoft.com/office/powerpoint/2010/main" val="177355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11888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 durumda limit formülü şu şekilde </a:t>
                </a:r>
                <a:r>
                  <a:rPr lang="tr-TR" sz="4000" dirty="0" err="1">
                    <a:latin typeface="Times New Roman" panose="02020603050405020304" pitchFamily="18" charset="0"/>
                    <a:cs typeface="Times New Roman" panose="02020603050405020304" pitchFamily="18" charset="0"/>
                  </a:rPr>
                  <a:t>modifiye</a:t>
                </a:r>
                <a:r>
                  <a:rPr lang="tr-TR" sz="4000" dirty="0">
                    <a:latin typeface="Times New Roman" panose="02020603050405020304" pitchFamily="18" charset="0"/>
                    <a:cs typeface="Times New Roman" panose="02020603050405020304" pitchFamily="18" charset="0"/>
                  </a:rPr>
                  <a:t> olacaktır: </a:t>
                </a: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p>
              <a:p>
                <a:endParaRPr lang="tr-TR" sz="4000" dirty="0"/>
              </a:p>
              <a:p>
                <a:r>
                  <a:rPr lang="tr-TR" sz="4000" dirty="0">
                    <a:latin typeface="Times New Roman" panose="02020603050405020304" pitchFamily="18" charset="0"/>
                    <a:cs typeface="Times New Roman" panose="02020603050405020304" pitchFamily="18" charset="0"/>
                  </a:rPr>
                  <a:t>Bu formüle nihai üst sınır formülü denilebilir. İlk kesir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0" i="1">
                        <a:latin typeface="Cambria Math" panose="02040503050406030204" pitchFamily="18" charset="0"/>
                      </a:rPr>
                      <m:t>𝜀</m:t>
                    </m:r>
                  </m:oMath>
                </a14:m>
                <a:r>
                  <a:rPr lang="tr-TR" sz="4000"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ise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küçülür.</a:t>
                </a:r>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oMath>
                </a14:m>
                <a:r>
                  <a:rPr lang="tr-TR" sz="4000" dirty="0">
                    <a:latin typeface="Times New Roman" panose="02020603050405020304" pitchFamily="18" charset="0"/>
                    <a:cs typeface="Times New Roman" panose="02020603050405020304" pitchFamily="18" charset="0"/>
                  </a:rPr>
                  <a:t> ile ilgili kaçınılmaz paydır.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büyüdükçe azalır ancak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pozitif olduğundan sınırlı bir etki yaratır. </a:t>
                </a: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118889"/>
              </a:xfrm>
              <a:prstGeom prst="rect">
                <a:avLst/>
              </a:prstGeom>
              <a:blipFill>
                <a:blip r:embed="rId5"/>
                <a:stretch>
                  <a:fillRect l="-1030" t="-1351"/>
                </a:stretch>
              </a:blipFill>
            </p:spPr>
            <p:txBody>
              <a:bodyPr/>
              <a:lstStyle/>
              <a:p>
                <a:r>
                  <a:rPr lang="tr-TR">
                    <a:noFill/>
                  </a:rPr>
                  <a:t> </a:t>
                </a:r>
              </a:p>
            </p:txBody>
          </p:sp>
        </mc:Fallback>
      </mc:AlternateContent>
    </p:spTree>
    <p:extLst>
      <p:ext uri="{BB962C8B-B14F-4D97-AF65-F5344CB8AC3E}">
        <p14:creationId xmlns:p14="http://schemas.microsoft.com/office/powerpoint/2010/main" val="357816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29914"/>
                <a:ext cx="20719914" cy="977652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cs typeface="Times New Roman" panose="02020603050405020304" pitchFamily="18" charset="0"/>
                  </a:rPr>
                  <a:t> ve</a:t>
                </a:r>
                <a:r>
                  <a:rPr lang="en-US"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pozitif tanımlı olması gerekmektedir.  </a:t>
                </a:r>
              </a:p>
              <a:p>
                <a:endParaRPr lang="tr-TR" sz="4000" dirty="0">
                  <a:latin typeface="Times New Roman" panose="02020603050405020304" pitchFamily="18" charset="0"/>
                  <a:cs typeface="Times New Roman" panose="02020603050405020304" pitchFamily="18" charset="0"/>
                </a:endParaRPr>
              </a:p>
              <a:p>
                <a:r>
                  <a:rPr lang="tr-TR" sz="4000" dirty="0" err="1">
                    <a:latin typeface="Times New Roman" panose="02020603050405020304" pitchFamily="18" charset="0"/>
                    <a:cs typeface="Times New Roman" panose="02020603050405020304" pitchFamily="18" charset="0"/>
                  </a:rPr>
                  <a:t>Lemma</a:t>
                </a:r>
                <a:r>
                  <a:rPr lang="tr-TR" sz="4000"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Aptos"/>
                    <a:ea typeface="Aptos"/>
                    <a:cs typeface="Arial" panose="020B0604020202020204" pitchFamily="34" charset="0"/>
                  </a:rPr>
                  <a:t> denklemi bilinmektedir. Bu eşitlikte, bulunan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29914"/>
                <a:ext cx="20719914" cy="9776523"/>
              </a:xfrm>
              <a:prstGeom prst="rect">
                <a:avLst/>
              </a:prstGeom>
              <a:blipFill>
                <a:blip r:embed="rId5"/>
                <a:stretch>
                  <a:fillRect l="-1030" t="-1060"/>
                </a:stretch>
              </a:blipFill>
            </p:spPr>
            <p:txBody>
              <a:bodyPr/>
              <a:lstStyle/>
              <a:p>
                <a:r>
                  <a:rPr lang="tr-TR">
                    <a:noFill/>
                  </a:rPr>
                  <a:t> </a:t>
                </a:r>
              </a:p>
            </p:txBody>
          </p:sp>
        </mc:Fallback>
      </mc:AlternateContent>
    </p:spTree>
    <p:extLst>
      <p:ext uri="{BB962C8B-B14F-4D97-AF65-F5344CB8AC3E}">
        <p14:creationId xmlns:p14="http://schemas.microsoft.com/office/powerpoint/2010/main" val="4045247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529258"/>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a:t>
                </a:r>
                <a:r>
                  <a:rPr lang="tr-TR" sz="4000" dirty="0" err="1">
                    <a:latin typeface="Times New Roman" panose="02020603050405020304" pitchFamily="18" charset="0"/>
                    <a:cs typeface="Times New Roman" panose="02020603050405020304" pitchFamily="18" charset="0"/>
                  </a:rPr>
                  <a:t>nin</a:t>
                </a:r>
                <a:r>
                  <a:rPr lang="tr-TR" sz="4000"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ctrlPr>
                            <a:rPr lang="tr-TR" sz="4000" b="0" i="1" kern="100" smtClean="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r>
                            <a:rPr lang="tr-TR" sz="4000" b="0" i="1" smtClean="0">
                              <a:latin typeface="Cambria Math" panose="02040503050406030204" pitchFamily="18" charset="0"/>
                            </a:rPr>
                            <m:t>+</m:t>
                          </m:r>
                          <m:r>
                            <a:rPr lang="tr-TR" sz="4000" i="1">
                              <a:latin typeface="Cambria Math" panose="02040503050406030204" pitchFamily="18" charset="0"/>
                            </a:rPr>
                            <m:t>𝜎</m:t>
                          </m:r>
                          <m:sSup>
                            <m:sSupPr>
                              <m:ctrlPr>
                                <a:rPr lang="tr-TR" sz="4000" b="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e>
                            <m:sup>
                              <m:r>
                                <a:rPr lang="tr-TR" sz="4000" b="0" i="1" smtClean="0">
                                  <a:latin typeface="Cambria Math" panose="02040503050406030204" pitchFamily="18" charset="0"/>
                                </a:rPr>
                                <m:t>2</m:t>
                              </m:r>
                            </m:sup>
                          </m:sSup>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&gt;</a:t>
                </a:r>
                <a:r>
                  <a:rPr lang="en-US" sz="4000"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529258"/>
              </a:xfrm>
              <a:prstGeom prst="rect">
                <a:avLst/>
              </a:prstGeom>
              <a:blipFill>
                <a:blip r:embed="rId5"/>
                <a:stretch>
                  <a:fillRect l="-1030" t="-1287"/>
                </a:stretch>
              </a:blipFill>
            </p:spPr>
            <p:txBody>
              <a:bodyPr/>
              <a:lstStyle/>
              <a:p>
                <a:r>
                  <a:rPr lang="tr-TR">
                    <a:noFill/>
                  </a:rPr>
                  <a:t> </a:t>
                </a:r>
              </a:p>
            </p:txBody>
          </p:sp>
        </mc:Fallback>
      </mc:AlternateContent>
    </p:spTree>
    <p:extLst>
      <p:ext uri="{BB962C8B-B14F-4D97-AF65-F5344CB8AC3E}">
        <p14:creationId xmlns:p14="http://schemas.microsoft.com/office/powerpoint/2010/main" val="841032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8</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020401"/>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b="0" i="1" smtClean="0">
                            <a:latin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020401"/>
              </a:xfrm>
              <a:prstGeom prst="rect">
                <a:avLst/>
              </a:prstGeom>
              <a:blipFill>
                <a:blip r:embed="rId5"/>
                <a:stretch>
                  <a:fillRect l="-1030" t="-1368" r="-588"/>
                </a:stretch>
              </a:blipFill>
            </p:spPr>
            <p:txBody>
              <a:bodyPr/>
              <a:lstStyle/>
              <a:p>
                <a:r>
                  <a:rPr lang="tr-TR">
                    <a:noFill/>
                  </a:rPr>
                  <a:t> </a:t>
                </a:r>
              </a:p>
            </p:txBody>
          </p:sp>
        </mc:Fallback>
      </mc:AlternateContent>
    </p:spTree>
    <p:extLst>
      <p:ext uri="{BB962C8B-B14F-4D97-AF65-F5344CB8AC3E}">
        <p14:creationId xmlns:p14="http://schemas.microsoft.com/office/powerpoint/2010/main" val="1407369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0"/>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962005"/>
              </a:xfrm>
              <a:prstGeom prst="rect">
                <a:avLst/>
              </a:prstGeom>
              <a:noFill/>
            </p:spPr>
            <p:txBody>
              <a:bodyPr wrap="square" rtlCol="0">
                <a:spAutoFit/>
              </a:bodyPr>
              <a:lstStyle/>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oMath>
                  </m:oMathPara>
                </a14:m>
                <a:endParaRPr lang="tr-TR" sz="4000" kern="1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f>
                        <m:fPr>
                          <m:ctrlPr>
                            <a:rPr lang="en-US" sz="4000" i="1" kern="10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i="1" kern="100">
                              <a:latin typeface="Cambria Math" panose="02040503050406030204" pitchFamily="18" charset="0"/>
                              <a:ea typeface="Calibri" panose="020F0502020204030204" pitchFamily="34" charset="0"/>
                              <a:cs typeface="Arial" panose="020B0604020202020204" pitchFamily="34" charset="0"/>
                            </a:rPr>
                            <m:t>2</m:t>
                          </m:r>
                        </m:den>
                      </m:f>
                      <m:r>
                        <a:rPr lang="tr-TR"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𝜎</m:t>
                      </m:r>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den>
                      </m:f>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𝑣</m:t>
                      </m:r>
                      <m:r>
                        <a:rPr lang="tr-TR" sz="4000" i="1" kern="100">
                          <a:effectLst/>
                          <a:latin typeface="Cambria Math" panose="02040503050406030204" pitchFamily="18" charset="0"/>
                          <a:ea typeface="Aptos"/>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0" i="1" kern="100">
                              <a:effectLst/>
                              <a:latin typeface="Cambria Math" panose="02040503050406030204" pitchFamily="18" charset="0"/>
                              <a:ea typeface="Aptos"/>
                              <a:cs typeface="Times New Roman" panose="02020603050405020304" pitchFamily="18" charset="0"/>
                            </a:rPr>
                            <m:t>𝜀</m:t>
                          </m:r>
                        </m:num>
                        <m:den>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r>
                        <a:rPr lang="tr-TR" sz="4000" i="1" kern="100">
                          <a:effectLst/>
                          <a:latin typeface="Cambria Math" panose="02040503050406030204" pitchFamily="18" charset="0"/>
                          <a:ea typeface="Aptos"/>
                          <a:cs typeface="Times New Roman" panose="02020603050405020304" pitchFamily="18" charset="0"/>
                        </a:rPr>
                        <m:t>−2</m:t>
                      </m:r>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rad>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962005"/>
              </a:xfrm>
              <a:prstGeom prst="rect">
                <a:avLst/>
              </a:prstGeom>
              <a:blipFill>
                <a:blip r:embed="rId5"/>
                <a:stretch>
                  <a:fillRect l="-1030" t="-816"/>
                </a:stretch>
              </a:blipFill>
            </p:spPr>
            <p:txBody>
              <a:bodyPr/>
              <a:lstStyle/>
              <a:p>
                <a:r>
                  <a:rPr lang="tr-TR">
                    <a:noFill/>
                  </a:rPr>
                  <a:t> </a:t>
                </a:r>
              </a:p>
            </p:txBody>
          </p:sp>
        </mc:Fallback>
      </mc:AlternateContent>
    </p:spTree>
    <p:extLst>
      <p:ext uri="{BB962C8B-B14F-4D97-AF65-F5344CB8AC3E}">
        <p14:creationId xmlns:p14="http://schemas.microsoft.com/office/powerpoint/2010/main" val="2529879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7735066"/>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f>
                        <m:fPr>
                          <m:ctrlPr>
                            <a:rPr lang="tr-TR" sz="4000" i="1" smtClean="0">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b="0" i="0" smtClean="0">
                          <a:latin typeface="Cambria Math" panose="02040503050406030204" pitchFamily="18" charset="0"/>
                        </a:rPr>
                        <m:t>&lt;</m:t>
                      </m:r>
                      <m:r>
                        <m:rPr>
                          <m:sty m:val="p"/>
                        </m:rPr>
                        <a:rPr lang="el-GR" sz="4000" b="0" i="1" smtClean="0">
                          <a:latin typeface="Cambria Math" panose="02040503050406030204" pitchFamily="18" charset="0"/>
                          <a:ea typeface="Cambria Math" panose="02040503050406030204" pitchFamily="18" charset="0"/>
                        </a:rPr>
                        <m:t>δ</m:t>
                      </m:r>
                      <m:sSub>
                        <m:sSubPr>
                          <m:ctrlPr>
                            <a:rPr lang="el-GR" sz="4000" b="0" i="1" smtClean="0">
                              <a:latin typeface="Cambria Math" panose="02040503050406030204" pitchFamily="18" charset="0"/>
                              <a:ea typeface="Cambria Math" panose="02040503050406030204" pitchFamily="18" charset="0"/>
                            </a:rPr>
                          </m:ctrlPr>
                        </m:sSubPr>
                        <m:e>
                          <m:r>
                            <a:rPr lang="el-GR" sz="4000" b="0" i="1" smtClean="0">
                              <a:latin typeface="Cambria Math" panose="02040503050406030204" pitchFamily="18" charset="0"/>
                              <a:ea typeface="Cambria Math" panose="02040503050406030204" pitchFamily="18" charset="0"/>
                            </a:rPr>
                            <m:t>𝜆</m:t>
                          </m:r>
                        </m:e>
                        <m:sub>
                          <m:r>
                            <a:rPr lang="tr-TR" sz="4000" b="0" i="1" smtClean="0">
                              <a:latin typeface="Cambria Math" panose="02040503050406030204" pitchFamily="18" charset="0"/>
                              <a:ea typeface="Cambria Math" panose="02040503050406030204" pitchFamily="18" charset="0"/>
                            </a:rPr>
                            <m:t>𝑝</m:t>
                          </m:r>
                        </m:sub>
                      </m:sSub>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(0)</m:t>
                                  </m:r>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m:t>
                      </m:r>
                      <m:sSup>
                        <m:sSupPr>
                          <m:ctrlPr>
                            <a:rPr lang="tr-TR" sz="4000" b="0" i="1" smtClean="0">
                              <a:latin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𝛾</m:t>
                          </m:r>
                        </m:e>
                        <m:sup>
                          <m:r>
                            <a:rPr lang="tr-TR" sz="4000" b="0" i="1" smtClean="0">
                              <a:latin typeface="Cambria Math" panose="02040503050406030204" pitchFamily="18" charset="0"/>
                            </a:rPr>
                            <m:t>−1</m:t>
                          </m:r>
                        </m:sup>
                      </m:sSup>
                      <m:sSup>
                        <m:sSupPr>
                          <m:ctrlPr>
                            <a:rPr lang="tr-TR" sz="4000" b="0" i="1" smtClean="0">
                              <a:latin typeface="Cambria Math" panose="02040503050406030204" pitchFamily="18" charset="0"/>
                            </a:rPr>
                          </m:ctrlPr>
                        </m:sSupPr>
                        <m:e>
                          <m:d>
                            <m:dPr>
                              <m:begChr m:val="|"/>
                              <m:endChr m:val="|"/>
                              <m:ctrlPr>
                                <a:rPr lang="tr-TR" sz="4000" b="0" i="1" smtClean="0">
                                  <a:latin typeface="Cambria Math" panose="02040503050406030204" pitchFamily="18" charset="0"/>
                                </a:rPr>
                              </m:ctrlPr>
                            </m:dPr>
                            <m:e>
                              <m:d>
                                <m:dPr>
                                  <m:begChr m:val="|"/>
                                  <m:endChr m:val="|"/>
                                  <m:ctrlPr>
                                    <a:rPr lang="tr-TR" sz="4000" b="0" i="1" smtClean="0">
                                      <a:latin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𝜃</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0</m:t>
                                      </m:r>
                                    </m:e>
                                  </m:d>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𝜃</m:t>
                                      </m:r>
                                    </m:e>
                                    <m:sub>
                                      <m:r>
                                        <a:rPr lang="tr-TR" sz="4000" b="0" i="1" smtClean="0">
                                          <a:latin typeface="Cambria Math" panose="02040503050406030204" pitchFamily="18" charset="0"/>
                                          <a:ea typeface="Cambria Math" panose="02040503050406030204" pitchFamily="18" charset="0"/>
                                        </a:rPr>
                                        <m:t>∗</m:t>
                                      </m:r>
                                    </m:sub>
                                  </m:sSub>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&lt;</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0</m:t>
                          </m:r>
                        </m:sub>
                      </m:sSub>
                      <m:r>
                        <a:rPr lang="tr-TR" sz="4000" b="0" i="1" kern="100" smtClean="0">
                          <a:latin typeface="Cambria Math" panose="02040503050406030204" pitchFamily="18" charset="0"/>
                          <a:ea typeface="Aptos"/>
                          <a:cs typeface="Times New Roman" panose="02020603050405020304" pitchFamily="18" charset="0"/>
                        </a:rPr>
                        <m:t>≤</m:t>
                      </m:r>
                      <m:f>
                        <m:fPr>
                          <m:ctrlPr>
                            <a:rPr lang="tr-TR" sz="4000" b="0" i="1" kern="100" smtClean="0">
                              <a:latin typeface="Cambria Math" panose="02040503050406030204" pitchFamily="18" charset="0"/>
                              <a:cs typeface="Times New Roman" panose="02020603050405020304" pitchFamily="18" charset="0"/>
                            </a:rPr>
                          </m:ctrlPr>
                        </m:fPr>
                        <m:num>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Arial" panose="020B0604020202020204" pitchFamily="34" charset="0"/>
                                    </a:rPr>
                                  </m:ctrlPr>
                                </m:sSubPr>
                                <m:e>
                                  <m:r>
                                    <a:rPr lang="tr-TR" sz="4000" i="1" kern="100">
                                      <a:latin typeface="Cambria Math" panose="02040503050406030204" pitchFamily="18" charset="0"/>
                                      <a:ea typeface="Aptos"/>
                                      <a:cs typeface="Arial" panose="020B0604020202020204" pitchFamily="34" charset="0"/>
                                    </a:rPr>
                                    <m:t>𝜇</m:t>
                                  </m:r>
                                </m:e>
                                <m:sub>
                                  <m:r>
                                    <a:rPr lang="tr-TR" sz="4000" i="1" kern="100">
                                      <a:latin typeface="Cambria Math" panose="02040503050406030204" pitchFamily="18" charset="0"/>
                                      <a:ea typeface="Aptos"/>
                                      <a:cs typeface="Arial" panose="020B0604020202020204" pitchFamily="34" charset="0"/>
                                    </a:rPr>
                                    <m:t>0</m:t>
                                  </m:r>
                                </m:sub>
                              </m:sSub>
                            </m:e>
                            <m:sup>
                              <m:r>
                                <a:rPr lang="tr-TR" sz="4000" i="1" kern="100">
                                  <a:latin typeface="Cambria Math" panose="02040503050406030204" pitchFamily="18" charset="0"/>
                                  <a:ea typeface="Aptos"/>
                                  <a:cs typeface="Times New Roman" panose="02020603050405020304" pitchFamily="18" charset="0"/>
                                </a:rPr>
                                <m:t>2</m:t>
                              </m:r>
                            </m:sup>
                          </m:sSup>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𝑀</m:t>
                              </m:r>
                            </m:e>
                            <m:sup>
                              <m:r>
                                <a:rPr lang="tr-TR" sz="4000" b="0" i="1" kern="100" smtClean="0">
                                  <a:latin typeface="Cambria Math" panose="02040503050406030204" pitchFamily="18" charset="0"/>
                                  <a:cs typeface="Times New Roman" panose="02020603050405020304" pitchFamily="18" charset="0"/>
                                </a:rPr>
                                <m:t>2</m:t>
                              </m:r>
                            </m:sup>
                          </m:sSup>
                          <m:sSub>
                            <m:sSubPr>
                              <m:ctrlPr>
                                <a:rPr lang="tr-TR" sz="4000" i="1" kern="100" smtClean="0">
                                  <a:latin typeface="Cambria Math" panose="02040503050406030204" pitchFamily="18" charset="0"/>
                                  <a:cs typeface="Times New Roman" panose="02020603050405020304" pitchFamily="18" charset="0"/>
                                </a:rPr>
                              </m:ctrlPr>
                            </m:sSubPr>
                            <m:e>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b="0" i="1" kern="100" smtClean="0">
                                  <a:latin typeface="Cambria Math" panose="02040503050406030204" pitchFamily="18" charset="0"/>
                                  <a:cs typeface="Times New Roman" panose="02020603050405020304" pitchFamily="18" charset="0"/>
                                </a:rPr>
                                <m:t>𝑝</m:t>
                              </m:r>
                            </m:sub>
                          </m:sSub>
                        </m:num>
                        <m:den>
                          <m:sSup>
                            <m:sSupPr>
                              <m:ctrlPr>
                                <a:rPr lang="tr-TR" sz="4000" b="0" i="1" kern="100" smtClean="0">
                                  <a:latin typeface="Cambria Math" panose="02040503050406030204" pitchFamily="18" charset="0"/>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i="1" kern="100">
                                      <a:latin typeface="Cambria Math" panose="02040503050406030204" pitchFamily="18" charset="0"/>
                                      <a:ea typeface="Aptos"/>
                                      <a:cs typeface="Times New Roman" panose="02020603050405020304" pitchFamily="18" charset="0"/>
                                    </a:rPr>
                                    <m:t>𝐶</m:t>
                                  </m:r>
                                </m:sub>
                              </m:sSub>
                            </m:e>
                            <m:sup>
                              <m:r>
                                <a:rPr lang="tr-TR" sz="4000" b="0" i="1" kern="100" smtClean="0">
                                  <a:latin typeface="Cambria Math" panose="02040503050406030204" pitchFamily="18" charset="0"/>
                                  <a:cs typeface="Times New Roman" panose="02020603050405020304" pitchFamily="18" charset="0"/>
                                </a:rPr>
                                <m:t>2</m:t>
                              </m:r>
                            </m:sup>
                          </m:sSup>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0"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libri" panose="020F0502020204030204" pitchFamily="34" charset="0"/>
                        <a:cs typeface="Arial" panose="020B0604020202020204" pitchFamily="34" charset="0"/>
                      </a:rPr>
                      <m:t>𝑣</m:t>
                    </m:r>
                    <m:r>
                      <a:rPr lang="tr-TR" sz="4000" i="1" kern="10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7735066"/>
              </a:xfrm>
              <a:prstGeom prst="rect">
                <a:avLst/>
              </a:prstGeom>
              <a:blipFill>
                <a:blip r:embed="rId5"/>
                <a:stretch>
                  <a:fillRect l="-1030" b="-2443"/>
                </a:stretch>
              </a:blipFill>
            </p:spPr>
            <p:txBody>
              <a:bodyPr/>
              <a:lstStyle/>
              <a:p>
                <a:r>
                  <a:rPr lang="tr-TR">
                    <a:noFill/>
                  </a:rPr>
                  <a:t> </a:t>
                </a:r>
              </a:p>
            </p:txBody>
          </p:sp>
        </mc:Fallback>
      </mc:AlternateContent>
    </p:spTree>
    <p:extLst>
      <p:ext uri="{BB962C8B-B14F-4D97-AF65-F5344CB8AC3E}">
        <p14:creationId xmlns:p14="http://schemas.microsoft.com/office/powerpoint/2010/main" val="1053455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713181"/>
                <a:ext cx="20719914" cy="9943428"/>
              </a:xfrm>
              <a:prstGeom prst="rect">
                <a:avLst/>
              </a:prstGeom>
              <a:noFill/>
            </p:spPr>
            <p:txBody>
              <a:bodyPr wrap="square" rtlCol="0">
                <a:spAutoFit/>
              </a:bodyPr>
              <a:lstStyle/>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𝑣</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oMath>
                  </m:oMathPara>
                </a14:m>
                <a:endParaRPr lang="tr-TR" sz="4000" b="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𝑎</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𝜇</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713181"/>
                <a:ext cx="20719914" cy="9943428"/>
              </a:xfrm>
              <a:prstGeom prst="rect">
                <a:avLst/>
              </a:prstGeom>
              <a:blipFill>
                <a:blip r:embed="rId5"/>
                <a:stretch>
                  <a:fillRect l="-1030" t="-736"/>
                </a:stretch>
              </a:blipFill>
            </p:spPr>
            <p:txBody>
              <a:bodyPr/>
              <a:lstStyle/>
              <a:p>
                <a:r>
                  <a:rPr lang="tr-TR">
                    <a:noFill/>
                  </a:rPr>
                  <a:t> </a:t>
                </a:r>
              </a:p>
            </p:txBody>
          </p:sp>
        </mc:Fallback>
      </mc:AlternateContent>
    </p:spTree>
    <p:extLst>
      <p:ext uri="{BB962C8B-B14F-4D97-AF65-F5344CB8AC3E}">
        <p14:creationId xmlns:p14="http://schemas.microsoft.com/office/powerpoint/2010/main" val="333670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382741"/>
                <a:ext cx="20719914" cy="981909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0"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r>
                      <a:rPr lang="tr-TR" sz="4000" b="0" i="0"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0" i="1" smtClean="0">
                            <a:latin typeface="Cambria Math" panose="02040503050406030204" pitchFamily="18" charset="0"/>
                            <a:ea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𝑘</m:t>
                        </m:r>
                      </m:e>
                      <m:sup>
                        <m:r>
                          <a:rPr lang="tr-TR" sz="4000" b="0" i="1" smtClean="0">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800"/>
                  </a:spcAft>
                </a:pPr>
                <a14:m>
                  <m:oMathPara xmlns:m="http://schemas.openxmlformats.org/officeDocument/2006/math">
                    <m:oMathParaPr>
                      <m:jc m:val="centerGroup"/>
                    </m:oMathParaPr>
                    <m:oMath xmlns:m="http://schemas.openxmlformats.org/officeDocument/2006/math">
                      <m:d>
                        <m:dPr>
                          <m:ctrlPr>
                            <a:rPr lang="tr-TR" sz="4000" b="0" i="1" smtClean="0">
                              <a:latin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𝑘</m:t>
                          </m:r>
                        </m:e>
                        <m:sup>
                          <m:r>
                            <a:rPr lang="tr-TR" sz="4000" i="1">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&lt;</m:t>
                      </m:r>
                      <m:r>
                        <a:rPr lang="tr-TR" sz="4000" i="1">
                          <a:latin typeface="Cambria Math" panose="02040503050406030204" pitchFamily="18" charset="0"/>
                          <a:ea typeface="Cambria Math" panose="02040503050406030204" pitchFamily="18" charset="0"/>
                        </a:rPr>
                        <m:t>𝜁</m:t>
                      </m:r>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&gt;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0" i="1" smtClean="0">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𝑙</m:t>
                      </m:r>
                      <m:r>
                        <a:rPr lang="tr-TR" sz="4000" b="0" i="1" smtClean="0">
                          <a:latin typeface="Cambria Math" panose="02040503050406030204" pitchFamily="18" charset="0"/>
                          <a:ea typeface="Cambria Math" panose="02040503050406030204" pitchFamily="18" charset="0"/>
                        </a:rPr>
                        <m: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382741"/>
                <a:ext cx="20719914" cy="9819098"/>
              </a:xfrm>
              <a:prstGeom prst="rect">
                <a:avLst/>
              </a:prstGeom>
              <a:blipFill>
                <a:blip r:embed="rId5"/>
                <a:stretch>
                  <a:fillRect l="-1030" t="-745" r="-1412"/>
                </a:stretch>
              </a:blipFill>
            </p:spPr>
            <p:txBody>
              <a:bodyPr/>
              <a:lstStyle/>
              <a:p>
                <a:r>
                  <a:rPr lang="tr-TR">
                    <a:noFill/>
                  </a:rPr>
                  <a:t> </a:t>
                </a:r>
              </a:p>
            </p:txBody>
          </p:sp>
        </mc:Fallback>
      </mc:AlternateContent>
    </p:spTree>
    <p:extLst>
      <p:ext uri="{BB962C8B-B14F-4D97-AF65-F5344CB8AC3E}">
        <p14:creationId xmlns:p14="http://schemas.microsoft.com/office/powerpoint/2010/main" val="605965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9</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486263"/>
                <a:ext cx="20719914" cy="870385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0" b="0" i="0" smtClean="0">
                        <a:latin typeface="Cambria Math" panose="02040503050406030204" pitchFamily="18" charset="0"/>
                      </a:rPr>
                      <m:t>M</m:t>
                    </m:r>
                    <m:r>
                      <a:rPr lang="tr-TR" sz="4000" i="1">
                        <a:latin typeface="Cambria Math" panose="02040503050406030204" pitchFamily="18" charset="0"/>
                        <a:ea typeface="Cambria Math" panose="02040503050406030204" pitchFamily="18" charset="0"/>
                      </a:rPr>
                      <m:t>→</m:t>
                    </m:r>
                    <m:r>
                      <a:rPr lang="tr-TR" sz="4000">
                        <a:latin typeface="Cambria Math" panose="02040503050406030204" pitchFamily="18" charset="0"/>
                      </a:rPr>
                      <m:t>ꝏ</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r>
                            <a:rPr lang="tr-TR" sz="4000" b="0" i="1" smtClean="0">
                              <a:latin typeface="Cambria Math" panose="02040503050406030204" pitchFamily="18" charset="0"/>
                            </a:rPr>
                            <m:t>4</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0" b="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486263"/>
                <a:ext cx="20719914" cy="8703858"/>
              </a:xfrm>
              <a:prstGeom prst="rect">
                <a:avLst/>
              </a:prstGeom>
              <a:blipFill>
                <a:blip r:embed="rId5"/>
                <a:stretch>
                  <a:fillRect l="-1030" t="-840" b="-2101"/>
                </a:stretch>
              </a:blipFill>
            </p:spPr>
            <p:txBody>
              <a:bodyPr/>
              <a:lstStyle/>
              <a:p>
                <a:r>
                  <a:rPr lang="tr-TR">
                    <a:noFill/>
                  </a:rPr>
                  <a:t> </a:t>
                </a:r>
              </a:p>
            </p:txBody>
          </p:sp>
        </mc:Fallback>
      </mc:AlternateContent>
    </p:spTree>
    <p:extLst>
      <p:ext uri="{BB962C8B-B14F-4D97-AF65-F5344CB8AC3E}">
        <p14:creationId xmlns:p14="http://schemas.microsoft.com/office/powerpoint/2010/main" val="311098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XX</a:t>
            </a:r>
            <a:r>
              <a:rPr lang="en-US" sz="3200" dirty="0">
                <a:solidFill>
                  <a:schemeClr val="lt1"/>
                </a:solidFill>
                <a:latin typeface="Times New Roman"/>
                <a:ea typeface="Times New Roman"/>
                <a:cs typeface="Times New Roman"/>
                <a:sym typeface="Times New Roman"/>
              </a:rPr>
              <a:t>/</a:t>
            </a:r>
            <a:r>
              <a:rPr lang="tr-TR" sz="3200" dirty="0">
                <a:solidFill>
                  <a:schemeClr val="lt1"/>
                </a:solidFill>
                <a:latin typeface="Times New Roman"/>
                <a:ea typeface="Times New Roman"/>
                <a:cs typeface="Times New Roman"/>
                <a:sym typeface="Times New Roman"/>
              </a:rPr>
              <a:t>06</a:t>
            </a:r>
            <a:r>
              <a:rPr lang="en-US" sz="3200" dirty="0">
                <a:solidFill>
                  <a:schemeClr val="lt1"/>
                </a:solidFill>
                <a:latin typeface="Times New Roman"/>
                <a:ea typeface="Times New Roman"/>
                <a:cs typeface="Times New Roman"/>
                <a:sym typeface="Times New Roman"/>
              </a:rPr>
              <a:t>/202</a:t>
            </a:r>
            <a:r>
              <a:rPr lang="tr-TR" sz="3200" dirty="0">
                <a:solidFill>
                  <a:schemeClr val="lt1"/>
                </a:solidFill>
                <a:latin typeface="Times New Roman"/>
                <a:ea typeface="Times New Roman"/>
                <a:cs typeface="Times New Roman"/>
                <a:sym typeface="Times New Roman"/>
              </a:rPr>
              <a:t>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4021920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10</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6310638"/>
              </a:xfrm>
              <a:prstGeom prst="rect">
                <a:avLst/>
              </a:prstGeom>
              <a:noFill/>
            </p:spPr>
            <p:txBody>
              <a:bodyPr wrap="square" rtlCol="0">
                <a:spAutoFit/>
              </a:bodyPr>
              <a:lstStyle/>
              <a:p>
                <a:pPr>
                  <a:lnSpc>
                    <a:spcPct val="115000"/>
                  </a:lnSpc>
                  <a:spcAft>
                    <a:spcPts val="800"/>
                  </a:spcAft>
                </a:pPr>
                <a14:m>
                  <m:oMath xmlns:m="http://schemas.openxmlformats.org/officeDocument/2006/math">
                    <m:r>
                      <a:rPr lang="tr-TR" sz="4000" b="1" i="1" kern="100" smtClean="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0"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800"/>
                  </a:spcAft>
                </a:pPr>
                <a:endParaRPr lang="tr-TR" sz="4000"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r>
                      <a:rPr lang="tr-TR" sz="4000"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0" b="0" i="1" smtClean="0">
                        <a:latin typeface="Cambria Math" panose="02040503050406030204" pitchFamily="18" charset="0"/>
                        <a:ea typeface="Cambria Math" panose="02040503050406030204" pitchFamily="18" charset="0"/>
                      </a:rPr>
                      <m:t>𝑢</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r>
                      <a:rPr lang="tr-TR" sz="4000" b="0" i="1" smtClean="0">
                        <a:latin typeface="Cambria Math" panose="02040503050406030204" pitchFamily="18" charset="0"/>
                        <a:ea typeface="Cambria Math" panose="02040503050406030204" pitchFamily="18" charset="0"/>
                      </a:rPr>
                      <m:t>𝑦</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𝑐</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değerine ve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dolasıyıla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yüksek bir maksimum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hatası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6310638"/>
              </a:xfrm>
              <a:prstGeom prst="rect">
                <a:avLst/>
              </a:prstGeom>
              <a:blipFill>
                <a:blip r:embed="rId5"/>
                <a:stretch>
                  <a:fillRect l="-1030" t="-1159"/>
                </a:stretch>
              </a:blipFill>
            </p:spPr>
            <p:txBody>
              <a:bodyPr/>
              <a:lstStyle/>
              <a:p>
                <a:r>
                  <a:rPr lang="tr-TR">
                    <a:noFill/>
                  </a:rPr>
                  <a:t> </a:t>
                </a:r>
              </a:p>
            </p:txBody>
          </p:sp>
        </mc:Fallback>
      </mc:AlternateContent>
    </p:spTree>
    <p:extLst>
      <p:ext uri="{BB962C8B-B14F-4D97-AF65-F5344CB8AC3E}">
        <p14:creationId xmlns:p14="http://schemas.microsoft.com/office/powerpoint/2010/main" val="1837986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12972141"/>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a:latin typeface="Cambria Math" panose="02040503050406030204" pitchFamily="18" charset="0"/>
                                <a:ea typeface="Cambria Math" panose="02040503050406030204" pitchFamily="18" charset="0"/>
                                <a:cs typeface="Times New Roman" panose="02020603050405020304" pitchFamily="18" charset="0"/>
                              </a:rPr>
                              <m:t>𝑠𝐼</m:t>
                            </m:r>
                            <m:r>
                              <a:rPr lang="tr-TR" sz="4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0"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320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b="0" i="1" kern="100" smtClean="0">
                              <a:latin typeface="Cambria Math" panose="02040503050406030204" pitchFamily="18" charset="0"/>
                              <a:ea typeface="Aptos"/>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12972141"/>
              </a:xfrm>
              <a:prstGeom prst="rect">
                <a:avLst/>
              </a:prstGeom>
              <a:blipFill>
                <a:blip r:embed="rId5"/>
                <a:stretch>
                  <a:fillRect l="-1030" t="-564"/>
                </a:stretch>
              </a:blipFill>
            </p:spPr>
            <p:txBody>
              <a:bodyPr/>
              <a:lstStyle/>
              <a:p>
                <a:r>
                  <a:rPr lang="tr-TR">
                    <a:noFill/>
                  </a:rPr>
                  <a:t> </a:t>
                </a:r>
              </a:p>
            </p:txBody>
          </p:sp>
        </mc:Fallback>
      </mc:AlternateContent>
    </p:spTree>
    <p:extLst>
      <p:ext uri="{BB962C8B-B14F-4D97-AF65-F5344CB8AC3E}">
        <p14:creationId xmlns:p14="http://schemas.microsoft.com/office/powerpoint/2010/main" val="151526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8540480"/>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i="1">
                              <a:latin typeface="Cambria Math" panose="02040503050406030204" pitchFamily="18" charset="0"/>
                              <a:ea typeface="Cambria Math" panose="02040503050406030204" pitchFamily="18" charset="0"/>
                              <a:cs typeface="Times New Roman" panose="02020603050405020304" pitchFamily="18" charset="0"/>
                            </a:rPr>
                            <m:t>−</m:t>
                          </m:r>
                          <m:r>
                            <a:rPr lang="tr-TR" sz="4000"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&lt;−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𝑃𝐵</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𝑔</m:t>
                      </m:r>
                      <m:r>
                        <a:rPr lang="tr-TR" sz="4000" i="1">
                          <a:latin typeface="Cambria Math" panose="02040503050406030204" pitchFamily="18" charset="0"/>
                          <a:ea typeface="Cambria Math" panose="02040503050406030204" pitchFamily="18" charset="0"/>
                          <a:cs typeface="Times New Roman" panose="02020603050405020304" pitchFamily="18" charset="0"/>
                        </a:rPr>
                        <m:t>,  </m:t>
                      </m:r>
                      <m:r>
                        <a:rPr lang="tr-TR" sz="4000" i="1">
                          <a:latin typeface="Cambria Math" panose="02040503050406030204" pitchFamily="18" charset="0"/>
                          <a:ea typeface="Cambria Math" panose="02040503050406030204" pitchFamily="18" charset="0"/>
                          <a:cs typeface="Times New Roman" panose="02020603050405020304" pitchFamily="18" charset="0"/>
                        </a:rPr>
                        <m:t>𝑃</m:t>
                      </m:r>
                      <m:r>
                        <a:rPr lang="tr-TR" sz="4000"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0" b="0" i="0"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8540480"/>
              </a:xfrm>
              <a:prstGeom prst="rect">
                <a:avLst/>
              </a:prstGeom>
              <a:blipFill>
                <a:blip r:embed="rId5"/>
                <a:stretch>
                  <a:fillRect l="-1030" t="-857" b="-2141"/>
                </a:stretch>
              </a:blipFill>
            </p:spPr>
            <p:txBody>
              <a:bodyPr/>
              <a:lstStyle/>
              <a:p>
                <a:r>
                  <a:rPr lang="tr-TR">
                    <a:noFill/>
                  </a:rPr>
                  <a:t> </a:t>
                </a:r>
              </a:p>
            </p:txBody>
          </p:sp>
        </mc:Fallback>
      </mc:AlternateContent>
    </p:spTree>
    <p:extLst>
      <p:ext uri="{BB962C8B-B14F-4D97-AF65-F5344CB8AC3E}">
        <p14:creationId xmlns:p14="http://schemas.microsoft.com/office/powerpoint/2010/main" val="614315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5. </a:t>
            </a:r>
            <a:r>
              <a:rPr lang="tr-TR" sz="4500" dirty="0" err="1">
                <a:solidFill>
                  <a:schemeClr val="lt1"/>
                </a:solidFill>
                <a:latin typeface="Times New Roman"/>
                <a:ea typeface="Times New Roman"/>
                <a:cs typeface="Times New Roman"/>
                <a:sym typeface="Times New Roman"/>
              </a:rPr>
              <a:t>İmplementasyon</a:t>
            </a:r>
            <a:endParaRPr lang="tr-TR" sz="4800" dirty="0"/>
          </a:p>
        </p:txBody>
      </p:sp>
    </p:spTree>
    <p:extLst>
      <p:ext uri="{BB962C8B-B14F-4D97-AF65-F5344CB8AC3E}">
        <p14:creationId xmlns:p14="http://schemas.microsoft.com/office/powerpoint/2010/main" val="1076289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0" y="11196656"/>
            <a:ext cx="21943420" cy="117317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615" y="11196656"/>
            <a:ext cx="1605279" cy="978828"/>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308" name="Google Shape;308;p15"/>
          <p:cNvSpPr txBox="1"/>
          <p:nvPr/>
        </p:nvSpPr>
        <p:spPr>
          <a:xfrm>
            <a:off x="321087" y="1906373"/>
            <a:ext cx="20975359"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Calibri" panose="020F0502020204030204" pitchFamily="34" charset="0"/>
                <a:ea typeface="Calibri"/>
                <a:cs typeface="Calibri" panose="020F0502020204030204" pitchFamily="34" charset="0"/>
                <a:sym typeface="Calibri"/>
              </a:rPr>
              <a:t>[1]</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3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r>
              <a:rPr lang="tr-TR" sz="3200" dirty="0">
                <a:latin typeface="Calibri" panose="020F0502020204030204" pitchFamily="34" charset="0"/>
                <a:cs typeface="Calibri" panose="020F0502020204030204" pitchFamily="34" charset="0"/>
              </a:rPr>
              <a:t>[2] H.K. Khalil, </a:t>
            </a:r>
            <a:r>
              <a:rPr lang="tr-TR" sz="3200" i="1" dirty="0">
                <a:latin typeface="Calibri" panose="020F0502020204030204" pitchFamily="34" charset="0"/>
                <a:cs typeface="Calibri" panose="020F0502020204030204" pitchFamily="34" charset="0"/>
              </a:rPr>
              <a:t>Nonlinear Systems</a:t>
            </a:r>
            <a:r>
              <a:rPr lang="tr-TR" sz="3200" dirty="0">
                <a:latin typeface="Calibri" panose="020F0502020204030204" pitchFamily="34" charset="0"/>
                <a:cs typeface="Calibri" panose="020F0502020204030204" pitchFamily="34" charset="0"/>
              </a:rPr>
              <a:t>, 3rd ed., Prentice Hall, Upper Saddle River, NJ, 2002.</a:t>
            </a:r>
          </a:p>
          <a:p>
            <a:endPar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[2</a:t>
            </a:r>
            <a:r>
              <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rPr>
              <a:t>3</a:t>
            </a:r>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A.L.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Speed-gradient scheme and its application in adaptive control</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problems, </a:t>
            </a:r>
            <a:r>
              <a:rPr lang="en-US" sz="3200" dirty="0" err="1">
                <a:solidFill>
                  <a:schemeClr val="dk1"/>
                </a:solidFill>
                <a:latin typeface="Calibri" panose="020F0502020204030204" pitchFamily="34" charset="0"/>
                <a:ea typeface="Calibri"/>
                <a:cs typeface="Calibri" panose="020F0502020204030204" pitchFamily="34" charset="0"/>
                <a:sym typeface="Calibri"/>
              </a:rPr>
              <a:t>Autom</a:t>
            </a:r>
            <a:r>
              <a:rPr lang="en-US" sz="3200" dirty="0">
                <a:solidFill>
                  <a:schemeClr val="dk1"/>
                </a:solidFill>
                <a:latin typeface="Calibri" panose="020F0502020204030204" pitchFamily="34" charset="0"/>
                <a:ea typeface="Calibri"/>
                <a:cs typeface="Calibri" panose="020F0502020204030204" pitchFamily="34" charset="0"/>
                <a:sym typeface="Calibri"/>
              </a:rPr>
              <a:t>. Remote Control 40 (9) (1980) 1333–1342.</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[3]</a:t>
            </a:r>
            <a:endPar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3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3200" dirty="0">
                <a:solidFill>
                  <a:schemeClr val="dk1"/>
                </a:solidFill>
                <a:latin typeface="Calibri" panose="020F0502020204030204" pitchFamily="34" charset="0"/>
                <a:ea typeface="Calibri"/>
                <a:cs typeface="Calibri" panose="020F0502020204030204" pitchFamily="34" charset="0"/>
                <a:sym typeface="Calibri"/>
              </a:rPr>
              <a:t>[4]</a:t>
            </a:r>
            <a:endParaRPr sz="1050" b="0" i="0" u="none" strike="noStrike" cap="none" dirty="0">
              <a:solidFill>
                <a:schemeClr val="dk1"/>
              </a:solidFill>
              <a:latin typeface="Times New Roman"/>
              <a:ea typeface="Times New Roman"/>
              <a:cs typeface="Times New Roman"/>
              <a:sym typeface="Times New Roman"/>
            </a:endParaRPr>
          </a:p>
        </p:txBody>
      </p:sp>
      <p:sp>
        <p:nvSpPr>
          <p:cNvPr id="9"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0"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11"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References</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[23]. 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5208</Words>
  <Application>Microsoft Office PowerPoint</Application>
  <PresentationFormat>Özel</PresentationFormat>
  <Paragraphs>648</Paragraphs>
  <Slides>65</Slides>
  <Notes>65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65</vt:i4>
      </vt:variant>
    </vt:vector>
  </HeadingPairs>
  <TitlesOfParts>
    <vt:vector size="71" baseType="lpstr">
      <vt:lpstr>Aptos</vt:lpstr>
      <vt:lpstr>Arial</vt:lpstr>
      <vt:lpstr>Calibri</vt:lpstr>
      <vt:lpstr>Cambria Math</vt:lpstr>
      <vt:lpstr>Times New Roman</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Oğuz Ziya ONAT</cp:lastModifiedBy>
  <cp:revision>325</cp:revision>
  <dcterms:modified xsi:type="dcterms:W3CDTF">2025-06-08T13:40:59Z</dcterms:modified>
</cp:coreProperties>
</file>